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91" r:id="rId5"/>
    <p:sldId id="292" r:id="rId6"/>
    <p:sldId id="293" r:id="rId7"/>
    <p:sldId id="294" r:id="rId8"/>
    <p:sldId id="295" r:id="rId9"/>
    <p:sldId id="290"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28"/>
    <p:restoredTop sz="94694"/>
  </p:normalViewPr>
  <p:slideViewPr>
    <p:cSldViewPr snapToGrid="0" snapToObjects="1">
      <p:cViewPr varScale="1">
        <p:scale>
          <a:sx n="107" d="100"/>
          <a:sy n="107"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BFB06-D9DF-774C-9A18-E2A71C542072}" type="datetimeFigureOut">
              <a:rPr lang="es-ES" smtClean="0"/>
              <a:t>01/06/2021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E891D-A348-234E-A601-D18A014C1AFE}" type="slidenum">
              <a:rPr lang="es-ES" smtClean="0"/>
              <a:t>‹#›</a:t>
            </a:fld>
            <a:endParaRPr lang="es-ES"/>
          </a:p>
        </p:txBody>
      </p:sp>
    </p:spTree>
    <p:extLst>
      <p:ext uri="{BB962C8B-B14F-4D97-AF65-F5344CB8AC3E}">
        <p14:creationId xmlns:p14="http://schemas.microsoft.com/office/powerpoint/2010/main" val="118869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9B6AB-47F4-E640-9A49-6E3D216E8B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B338196-5621-CD42-88DE-DC5B5E0D0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E674885-9E74-ED4F-9022-AAC3B818FDF8}"/>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5" name="Marcador de pie de página 4">
            <a:extLst>
              <a:ext uri="{FF2B5EF4-FFF2-40B4-BE49-F238E27FC236}">
                <a16:creationId xmlns:a16="http://schemas.microsoft.com/office/drawing/2014/main" id="{A59B2FB2-C865-534E-B30C-3BA9EF6680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20EBAF-3DF0-F440-9F3B-45EE2287E6D8}"/>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29241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7F739-CD97-FB4E-8D57-2F06A4A2F61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B1307F-2AE4-3849-BAB9-A36DF17496E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E7C051-D6C8-0D4B-9E4F-1ABCF1060BF1}"/>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5" name="Marcador de pie de página 4">
            <a:extLst>
              <a:ext uri="{FF2B5EF4-FFF2-40B4-BE49-F238E27FC236}">
                <a16:creationId xmlns:a16="http://schemas.microsoft.com/office/drawing/2014/main" id="{7A7E15E3-91D8-1D49-BBC5-4982B1870A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55FE9C-EE44-064F-BEB7-E2E2E4EED5EA}"/>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326455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6A4B7E-2E3D-6D4A-89C1-02C7980BDD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7C7D7C3-F671-0343-AAE9-CE2E7246176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C26CFD-35C2-474A-97F9-47B12DF6A51C}"/>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5" name="Marcador de pie de página 4">
            <a:extLst>
              <a:ext uri="{FF2B5EF4-FFF2-40B4-BE49-F238E27FC236}">
                <a16:creationId xmlns:a16="http://schemas.microsoft.com/office/drawing/2014/main" id="{510D0DB6-5B61-804C-B51B-8869AD2706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5AB9A-D45B-7F4D-883A-23E200ABB9EE}"/>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320809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F7C20-08AF-9746-BCF4-85EBF01F496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0E36419-8A91-EC45-A064-94F444103A4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32B3C0-D43D-134B-83D4-7EBAE340F194}"/>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5" name="Marcador de pie de página 4">
            <a:extLst>
              <a:ext uri="{FF2B5EF4-FFF2-40B4-BE49-F238E27FC236}">
                <a16:creationId xmlns:a16="http://schemas.microsoft.com/office/drawing/2014/main" id="{0DD9C37E-7574-9046-86DE-5EF741DEA1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2EC87C7-A3AD-0D45-BAED-872928478D13}"/>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293943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1B9E5-AAB8-8A49-85A5-778A6AE51F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49FE45-892B-4B4C-8FAA-5FB5207B4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276DA1F-CE26-A149-AF0A-595DA7A465AF}"/>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5" name="Marcador de pie de página 4">
            <a:extLst>
              <a:ext uri="{FF2B5EF4-FFF2-40B4-BE49-F238E27FC236}">
                <a16:creationId xmlns:a16="http://schemas.microsoft.com/office/drawing/2014/main" id="{2EB6ADD4-6356-4C4D-9A6D-A719E68D6A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1A7D6F-3F5B-4C45-B39F-1FE2E5DBA443}"/>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25238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A9D25-84A5-584E-822E-8361F712E0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83B584-795C-E046-8B70-A441CB85B1B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CB6BEB1-A1DE-D746-A13F-63BBB3C03A3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653246-4B51-9240-891D-AB4F3E351704}"/>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6" name="Marcador de pie de página 5">
            <a:extLst>
              <a:ext uri="{FF2B5EF4-FFF2-40B4-BE49-F238E27FC236}">
                <a16:creationId xmlns:a16="http://schemas.microsoft.com/office/drawing/2014/main" id="{F563E7D7-FD38-3B4C-9C5E-8487DDF86A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DA19A-CBAF-8E4C-8722-8CA5F1B2E24C}"/>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385164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B8D82-991B-B54D-9D01-AB18B95E1F1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F40AC7-73A8-354F-BFB9-2165C1E01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78BE69-C096-0948-9DA2-FD628512CA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F77E18-8030-7349-8860-A6FBB65CB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FFACDD-CF06-324F-A300-118BD864B7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24BF3E-3B07-4B4A-8F0C-833DB4FD76F8}"/>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8" name="Marcador de pie de página 7">
            <a:extLst>
              <a:ext uri="{FF2B5EF4-FFF2-40B4-BE49-F238E27FC236}">
                <a16:creationId xmlns:a16="http://schemas.microsoft.com/office/drawing/2014/main" id="{AD06B32F-DCB2-DE4C-B552-ADDD0F89E2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0F8E39D-96BC-4D47-924A-02CBDB4F2D47}"/>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426972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A221E-34E1-4A43-BA6B-2CCA59962FE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41B223E-020A-BF40-8580-EBA688AD4181}"/>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4" name="Marcador de pie de página 3">
            <a:extLst>
              <a:ext uri="{FF2B5EF4-FFF2-40B4-BE49-F238E27FC236}">
                <a16:creationId xmlns:a16="http://schemas.microsoft.com/office/drawing/2014/main" id="{5A63AB2B-CADF-7248-A788-A0C5F1484D4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A9E287A-866A-1C4B-BA93-CF9B214C57F5}"/>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315684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CB609DC-C44D-034D-8339-61F8B2DB19F8}"/>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3" name="Marcador de pie de página 2">
            <a:extLst>
              <a:ext uri="{FF2B5EF4-FFF2-40B4-BE49-F238E27FC236}">
                <a16:creationId xmlns:a16="http://schemas.microsoft.com/office/drawing/2014/main" id="{25E2344E-EE11-C647-82E7-34DE5756AA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84FB738-98A6-FB4E-AA10-00A6E0ADAA49}"/>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173295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BE250B-6002-9F48-A757-387EE1B7D3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A1E8E2-7057-C94C-83CD-E81537D60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7637B48-119C-EC45-8CBF-D14F99DAE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132918-A600-2F4D-93BA-572EDF5C5C6E}"/>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6" name="Marcador de pie de página 5">
            <a:extLst>
              <a:ext uri="{FF2B5EF4-FFF2-40B4-BE49-F238E27FC236}">
                <a16:creationId xmlns:a16="http://schemas.microsoft.com/office/drawing/2014/main" id="{E8AB5D67-AC3B-9846-A503-BF1147D06D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268D65-BAAC-3C49-92E7-C0FE147749CB}"/>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124968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5EF2E-9737-964F-93C8-8935F1EA20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D7CCBC-6E67-B94D-8432-F7ACFA53A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8F1DC3F-EEA8-F94B-9AAC-E899E6711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A89188-79C9-9747-9BAA-E2F6D65F7F75}"/>
              </a:ext>
            </a:extLst>
          </p:cNvPr>
          <p:cNvSpPr>
            <a:spLocks noGrp="1"/>
          </p:cNvSpPr>
          <p:nvPr>
            <p:ph type="dt" sz="half" idx="10"/>
          </p:nvPr>
        </p:nvSpPr>
        <p:spPr/>
        <p:txBody>
          <a:bodyPr/>
          <a:lstStyle/>
          <a:p>
            <a:fld id="{D2F0EF28-9BBF-7F45-B561-60649DF4C8FC}" type="datetimeFigureOut">
              <a:rPr lang="es-ES" smtClean="0"/>
              <a:t>01/06/2021</a:t>
            </a:fld>
            <a:endParaRPr lang="es-ES"/>
          </a:p>
        </p:txBody>
      </p:sp>
      <p:sp>
        <p:nvSpPr>
          <p:cNvPr id="6" name="Marcador de pie de página 5">
            <a:extLst>
              <a:ext uri="{FF2B5EF4-FFF2-40B4-BE49-F238E27FC236}">
                <a16:creationId xmlns:a16="http://schemas.microsoft.com/office/drawing/2014/main" id="{3B395F56-C7EA-1345-B386-2EEB8BE704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991C82-3230-6E45-8708-317ED0C8254C}"/>
              </a:ext>
            </a:extLst>
          </p:cNvPr>
          <p:cNvSpPr>
            <a:spLocks noGrp="1"/>
          </p:cNvSpPr>
          <p:nvPr>
            <p:ph type="sldNum" sz="quarter" idx="12"/>
          </p:nvPr>
        </p:nvSpPr>
        <p:spPr/>
        <p:txBody>
          <a:bodyPr/>
          <a:lstStyle/>
          <a:p>
            <a:fld id="{107D9808-0FFB-CF43-90CD-A7CD05F36DF8}" type="slidenum">
              <a:rPr lang="es-ES" smtClean="0"/>
              <a:t>‹#›</a:t>
            </a:fld>
            <a:endParaRPr lang="es-ES"/>
          </a:p>
        </p:txBody>
      </p:sp>
    </p:spTree>
    <p:extLst>
      <p:ext uri="{BB962C8B-B14F-4D97-AF65-F5344CB8AC3E}">
        <p14:creationId xmlns:p14="http://schemas.microsoft.com/office/powerpoint/2010/main" val="69311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76343C-93D7-8244-B238-90264A396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0006A8-B6F5-454B-9F2C-815882E0F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0D5A32E-F740-F840-B391-86ECCBE884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0EF28-9BBF-7F45-B561-60649DF4C8FC}" type="datetimeFigureOut">
              <a:rPr lang="es-ES" smtClean="0"/>
              <a:t>01/06/2021</a:t>
            </a:fld>
            <a:endParaRPr lang="es-ES"/>
          </a:p>
        </p:txBody>
      </p:sp>
      <p:sp>
        <p:nvSpPr>
          <p:cNvPr id="5" name="Marcador de pie de página 4">
            <a:extLst>
              <a:ext uri="{FF2B5EF4-FFF2-40B4-BE49-F238E27FC236}">
                <a16:creationId xmlns:a16="http://schemas.microsoft.com/office/drawing/2014/main" id="{AC644721-3BB6-5A40-B0C5-0CBDF04BD9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582BEC3-C05F-1348-92F9-2BFD3801E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D9808-0FFB-CF43-90CD-A7CD05F36DF8}" type="slidenum">
              <a:rPr lang="es-ES" smtClean="0"/>
              <a:t>‹#›</a:t>
            </a:fld>
            <a:endParaRPr lang="es-ES"/>
          </a:p>
        </p:txBody>
      </p:sp>
    </p:spTree>
    <p:extLst>
      <p:ext uri="{BB962C8B-B14F-4D97-AF65-F5344CB8AC3E}">
        <p14:creationId xmlns:p14="http://schemas.microsoft.com/office/powerpoint/2010/main" val="100611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92B7A624-513C-3845-B2C1-35623232AE53}"/>
              </a:ext>
            </a:extLst>
          </p:cNvPr>
          <p:cNvPicPr>
            <a:picLocks noChangeAspect="1"/>
          </p:cNvPicPr>
          <p:nvPr/>
        </p:nvPicPr>
        <p:blipFill rotWithShape="1">
          <a:blip r:embed="rId2">
            <a:extLst>
              <a:ext uri="{28A0092B-C50C-407E-A947-70E740481C1C}">
                <a14:useLocalDpi xmlns:a14="http://schemas.microsoft.com/office/drawing/2010/main" val="0"/>
              </a:ext>
            </a:extLst>
          </a:blip>
          <a:srcRect l="11520" t="9091" r="1" b="1"/>
          <a:stretch/>
        </p:blipFill>
        <p:spPr>
          <a:xfrm>
            <a:off x="-2" y="10"/>
            <a:ext cx="7415326" cy="5866547"/>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E22698D-5C54-034B-A7AE-3ABC74623841}"/>
              </a:ext>
            </a:extLst>
          </p:cNvPr>
          <p:cNvSpPr>
            <a:spLocks noGrp="1"/>
          </p:cNvSpPr>
          <p:nvPr>
            <p:ph type="ctrTitle"/>
          </p:nvPr>
        </p:nvSpPr>
        <p:spPr>
          <a:xfrm>
            <a:off x="7848600" y="1122363"/>
            <a:ext cx="4023360" cy="3204134"/>
          </a:xfrm>
        </p:spPr>
        <p:txBody>
          <a:bodyPr anchor="b">
            <a:normAutofit/>
          </a:bodyPr>
          <a:lstStyle/>
          <a:p>
            <a:pPr algn="l"/>
            <a:r>
              <a:rPr lang="es-ES" sz="3600" dirty="0"/>
              <a:t>Prof. </a:t>
            </a:r>
            <a:r>
              <a:rPr lang="es-ES" sz="3600" dirty="0" err="1"/>
              <a:t>Qualification</a:t>
            </a:r>
            <a:r>
              <a:rPr lang="es-ES" sz="3600" dirty="0"/>
              <a:t>/5G </a:t>
            </a:r>
            <a:r>
              <a:rPr lang="es-ES" sz="3600" dirty="0" err="1"/>
              <a:t>specialization</a:t>
            </a:r>
            <a:r>
              <a:rPr lang="es-ES" sz="3600" dirty="0"/>
              <a:t> </a:t>
            </a:r>
            <a:r>
              <a:rPr lang="es-ES" sz="3600" dirty="0" err="1"/>
              <a:t>program</a:t>
            </a:r>
            <a:endParaRPr lang="es-ES" sz="36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5841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bujo en blanco y negro&#10;&#10;Descripción generada automáticamente con confianza baja">
            <a:extLst>
              <a:ext uri="{FF2B5EF4-FFF2-40B4-BE49-F238E27FC236}">
                <a16:creationId xmlns:a16="http://schemas.microsoft.com/office/drawing/2014/main" id="{D0F67A18-99FF-C449-AEBF-8C15A0B36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588" y="146137"/>
            <a:ext cx="2748674" cy="592651"/>
          </a:xfrm>
          <a:prstGeom prst="rect">
            <a:avLst/>
          </a:prstGeom>
        </p:spPr>
      </p:pic>
      <p:sp>
        <p:nvSpPr>
          <p:cNvPr id="6" name="CuadroTexto 5">
            <a:extLst>
              <a:ext uri="{FF2B5EF4-FFF2-40B4-BE49-F238E27FC236}">
                <a16:creationId xmlns:a16="http://schemas.microsoft.com/office/drawing/2014/main" id="{DE5A1808-439E-1545-9A9E-B3F1AD509DDD}"/>
              </a:ext>
            </a:extLst>
          </p:cNvPr>
          <p:cNvSpPr txBox="1"/>
          <p:nvPr/>
        </p:nvSpPr>
        <p:spPr>
          <a:xfrm>
            <a:off x="3048000" y="1881351"/>
            <a:ext cx="7977352" cy="3662541"/>
          </a:xfrm>
          <a:prstGeom prst="rect">
            <a:avLst/>
          </a:prstGeom>
          <a:noFill/>
        </p:spPr>
        <p:txBody>
          <a:bodyPr wrap="square" rtlCol="0">
            <a:spAutoFit/>
          </a:bodyPr>
          <a:lstStyle/>
          <a:p>
            <a:endParaRPr lang="es-ES" dirty="0"/>
          </a:p>
          <a:p>
            <a:r>
              <a:rPr lang="es-ES" sz="3200" dirty="0"/>
              <a:t>INDEX:</a:t>
            </a:r>
          </a:p>
          <a:p>
            <a:pPr marL="457200" indent="-457200">
              <a:buFont typeface="+mj-lt"/>
              <a:buAutoNum type="arabicPeriod"/>
            </a:pPr>
            <a:endParaRPr lang="es-ES" sz="2000" dirty="0"/>
          </a:p>
          <a:p>
            <a:pPr marL="457200" indent="-457200">
              <a:buFont typeface="+mj-lt"/>
              <a:buAutoNum type="arabicPeriod"/>
            </a:pPr>
            <a:r>
              <a:rPr lang="es-ES" sz="2400" dirty="0" err="1"/>
              <a:t>The</a:t>
            </a:r>
            <a:r>
              <a:rPr lang="es-ES" sz="2400" dirty="0"/>
              <a:t> drive </a:t>
            </a:r>
            <a:r>
              <a:rPr lang="es-ES" sz="2400" dirty="0" err="1"/>
              <a:t>of</a:t>
            </a:r>
            <a:r>
              <a:rPr lang="es-ES" sz="2400" dirty="0"/>
              <a:t> 5G </a:t>
            </a:r>
            <a:r>
              <a:rPr lang="es-ES" sz="2400" dirty="0" err="1"/>
              <a:t>technology</a:t>
            </a:r>
            <a:r>
              <a:rPr lang="es-ES" sz="2400" dirty="0"/>
              <a:t> </a:t>
            </a:r>
          </a:p>
          <a:p>
            <a:pPr marL="457200" indent="-457200">
              <a:buFont typeface="+mj-lt"/>
              <a:buAutoNum type="arabicPeriod"/>
            </a:pPr>
            <a:r>
              <a:rPr lang="es-ES" sz="2400" dirty="0" err="1"/>
              <a:t>The</a:t>
            </a:r>
            <a:r>
              <a:rPr lang="es-ES" sz="2400" dirty="0"/>
              <a:t> </a:t>
            </a:r>
            <a:r>
              <a:rPr lang="es-ES" sz="2400" dirty="0" err="1"/>
              <a:t>process</a:t>
            </a:r>
            <a:r>
              <a:rPr lang="es-ES" sz="2400" dirty="0"/>
              <a:t> </a:t>
            </a:r>
            <a:r>
              <a:rPr lang="es-ES" sz="2400" dirty="0" err="1"/>
              <a:t>for</a:t>
            </a:r>
            <a:r>
              <a:rPr lang="es-ES" sz="2400" dirty="0"/>
              <a:t> </a:t>
            </a:r>
            <a:r>
              <a:rPr lang="es-ES" sz="2400" dirty="0" err="1"/>
              <a:t>having</a:t>
            </a:r>
            <a:r>
              <a:rPr lang="es-ES" sz="2400" dirty="0"/>
              <a:t> a training </a:t>
            </a:r>
            <a:r>
              <a:rPr lang="es-ES" sz="2400" dirty="0" err="1"/>
              <a:t>programme</a:t>
            </a:r>
            <a:endParaRPr lang="es-ES" sz="2400" dirty="0"/>
          </a:p>
          <a:p>
            <a:pPr marL="457200" indent="-457200">
              <a:buFont typeface="+mj-lt"/>
              <a:buAutoNum type="arabicPeriod"/>
            </a:pPr>
            <a:r>
              <a:rPr lang="es-ES" sz="2400" dirty="0"/>
              <a:t>Professional </a:t>
            </a:r>
            <a:r>
              <a:rPr lang="es-ES" sz="2400" dirty="0" err="1"/>
              <a:t>qualification</a:t>
            </a:r>
            <a:r>
              <a:rPr lang="es-ES" sz="2400" dirty="0"/>
              <a:t> </a:t>
            </a:r>
          </a:p>
          <a:p>
            <a:pPr marL="457200" indent="-457200">
              <a:buFont typeface="+mj-lt"/>
              <a:buAutoNum type="arabicPeriod"/>
            </a:pPr>
            <a:r>
              <a:rPr lang="es-ES" sz="2400" dirty="0" err="1"/>
              <a:t>The</a:t>
            </a:r>
            <a:r>
              <a:rPr lang="es-ES" sz="2400" dirty="0"/>
              <a:t> </a:t>
            </a:r>
            <a:r>
              <a:rPr lang="es-ES" sz="2400" dirty="0" err="1"/>
              <a:t>specialisation</a:t>
            </a:r>
            <a:r>
              <a:rPr lang="es-ES" sz="2400" dirty="0"/>
              <a:t> </a:t>
            </a:r>
            <a:r>
              <a:rPr lang="es-ES" sz="2400" dirty="0" err="1"/>
              <a:t>program</a:t>
            </a:r>
            <a:endParaRPr lang="es-ES" sz="2400" dirty="0"/>
          </a:p>
          <a:p>
            <a:pPr marL="457200" indent="-457200">
              <a:buFont typeface="+mj-lt"/>
              <a:buAutoNum type="arabicPeriod"/>
            </a:pPr>
            <a:r>
              <a:rPr lang="es-ES" sz="2400" dirty="0" err="1"/>
              <a:t>The</a:t>
            </a:r>
            <a:r>
              <a:rPr lang="es-ES" sz="2400" dirty="0"/>
              <a:t> profesional </a:t>
            </a:r>
            <a:r>
              <a:rPr lang="es-ES" sz="2400" dirty="0" err="1"/>
              <a:t>profiles</a:t>
            </a:r>
            <a:r>
              <a:rPr lang="es-ES" sz="2400" dirty="0"/>
              <a:t> </a:t>
            </a:r>
          </a:p>
          <a:p>
            <a:pPr marL="457200" indent="-457200">
              <a:buFont typeface="+mj-lt"/>
              <a:buAutoNum type="arabicPeriod"/>
            </a:pPr>
            <a:r>
              <a:rPr lang="es-ES" sz="2400" dirty="0"/>
              <a:t>Focus </a:t>
            </a:r>
            <a:r>
              <a:rPr lang="es-ES" sz="2400" dirty="0" err="1"/>
              <a:t>of</a:t>
            </a:r>
            <a:r>
              <a:rPr lang="es-ES" sz="2400" dirty="0"/>
              <a:t> </a:t>
            </a:r>
            <a:r>
              <a:rPr lang="es-ES" sz="2400" dirty="0" err="1"/>
              <a:t>the</a:t>
            </a:r>
            <a:r>
              <a:rPr lang="es-ES" sz="2400" dirty="0"/>
              <a:t> training</a:t>
            </a:r>
            <a:endParaRPr lang="es-ES" sz="2000" dirty="0"/>
          </a:p>
          <a:p>
            <a:endParaRPr lang="es-ES" dirty="0"/>
          </a:p>
        </p:txBody>
      </p:sp>
    </p:spTree>
    <p:extLst>
      <p:ext uri="{BB962C8B-B14F-4D97-AF65-F5344CB8AC3E}">
        <p14:creationId xmlns:p14="http://schemas.microsoft.com/office/powerpoint/2010/main" val="274244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E38FB871-4BA0-A64F-958B-2F410B4C0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99" y="135627"/>
            <a:ext cx="2748674" cy="592651"/>
          </a:xfrm>
          <a:prstGeom prst="rect">
            <a:avLst/>
          </a:prstGeom>
        </p:spPr>
      </p:pic>
      <p:sp>
        <p:nvSpPr>
          <p:cNvPr id="5" name="CuadroTexto 4">
            <a:extLst>
              <a:ext uri="{FF2B5EF4-FFF2-40B4-BE49-F238E27FC236}">
                <a16:creationId xmlns:a16="http://schemas.microsoft.com/office/drawing/2014/main" id="{1C67A3CA-3AF3-9C4D-977F-FBB5F111E611}"/>
              </a:ext>
            </a:extLst>
          </p:cNvPr>
          <p:cNvSpPr txBox="1"/>
          <p:nvPr/>
        </p:nvSpPr>
        <p:spPr>
          <a:xfrm>
            <a:off x="729048" y="728278"/>
            <a:ext cx="7068065" cy="461665"/>
          </a:xfrm>
          <a:prstGeom prst="rect">
            <a:avLst/>
          </a:prstGeom>
          <a:noFill/>
        </p:spPr>
        <p:txBody>
          <a:bodyPr wrap="square" rtlCol="0">
            <a:spAutoFit/>
          </a:bodyPr>
          <a:lstStyle/>
          <a:p>
            <a:r>
              <a:rPr lang="es-ES" sz="2400" u="sng" dirty="0"/>
              <a:t>1.- </a:t>
            </a:r>
            <a:r>
              <a:rPr lang="es-ES" sz="2400" u="sng" dirty="0" err="1"/>
              <a:t>The</a:t>
            </a:r>
            <a:r>
              <a:rPr lang="es-ES" sz="2400" u="sng" dirty="0"/>
              <a:t> drive </a:t>
            </a:r>
            <a:r>
              <a:rPr lang="es-ES" sz="2400" u="sng" dirty="0" err="1"/>
              <a:t>of</a:t>
            </a:r>
            <a:r>
              <a:rPr lang="es-ES" sz="2400" u="sng" dirty="0"/>
              <a:t> 5G </a:t>
            </a:r>
            <a:r>
              <a:rPr lang="es-ES" sz="2400" u="sng" dirty="0" err="1"/>
              <a:t>technology</a:t>
            </a:r>
            <a:endParaRPr lang="es-ES" sz="2400" u="sng" dirty="0"/>
          </a:p>
        </p:txBody>
      </p:sp>
      <p:sp>
        <p:nvSpPr>
          <p:cNvPr id="6" name="CuadroTexto 5">
            <a:extLst>
              <a:ext uri="{FF2B5EF4-FFF2-40B4-BE49-F238E27FC236}">
                <a16:creationId xmlns:a16="http://schemas.microsoft.com/office/drawing/2014/main" id="{2BBAA14F-F839-AA4A-A77E-49E4CBD75219}"/>
              </a:ext>
            </a:extLst>
          </p:cNvPr>
          <p:cNvSpPr txBox="1"/>
          <p:nvPr/>
        </p:nvSpPr>
        <p:spPr>
          <a:xfrm>
            <a:off x="972087" y="1462477"/>
            <a:ext cx="3483678" cy="1200329"/>
          </a:xfrm>
          <a:prstGeom prst="rect">
            <a:avLst/>
          </a:prstGeom>
          <a:noFill/>
        </p:spPr>
        <p:txBody>
          <a:bodyPr wrap="square" rtlCol="0">
            <a:spAutoFit/>
          </a:bodyPr>
          <a:lstStyle/>
          <a:p>
            <a:pPr algn="just"/>
            <a:r>
              <a:rPr lang="en-US" dirty="0"/>
              <a:t>5G networks, a key element in advancing the transformation of society, will have a key impact on wealth creation.</a:t>
            </a:r>
            <a:endParaRPr lang="es-ES" b="1" dirty="0"/>
          </a:p>
        </p:txBody>
      </p:sp>
      <p:pic>
        <p:nvPicPr>
          <p:cNvPr id="15" name="Gráfico 14" descr="Mano con dedo índice apuntando a la derecha contorno">
            <a:extLst>
              <a:ext uri="{FF2B5EF4-FFF2-40B4-BE49-F238E27FC236}">
                <a16:creationId xmlns:a16="http://schemas.microsoft.com/office/drawing/2014/main" id="{690F5020-2CC3-8F4C-B0D7-4F7E06947D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87" y="1462477"/>
            <a:ext cx="914400" cy="914400"/>
          </a:xfrm>
          <a:prstGeom prst="rect">
            <a:avLst/>
          </a:prstGeom>
        </p:spPr>
      </p:pic>
      <p:sp>
        <p:nvSpPr>
          <p:cNvPr id="16" name="CuadroTexto 15">
            <a:extLst>
              <a:ext uri="{FF2B5EF4-FFF2-40B4-BE49-F238E27FC236}">
                <a16:creationId xmlns:a16="http://schemas.microsoft.com/office/drawing/2014/main" id="{07F623B8-EFB9-DF48-B709-8092D5610518}"/>
              </a:ext>
            </a:extLst>
          </p:cNvPr>
          <p:cNvSpPr txBox="1"/>
          <p:nvPr/>
        </p:nvSpPr>
        <p:spPr>
          <a:xfrm>
            <a:off x="267383" y="6396335"/>
            <a:ext cx="4188382" cy="461665"/>
          </a:xfrm>
          <a:prstGeom prst="rect">
            <a:avLst/>
          </a:prstGeom>
          <a:noFill/>
        </p:spPr>
        <p:txBody>
          <a:bodyPr wrap="square" rtlCol="0">
            <a:spAutoFit/>
          </a:bodyPr>
          <a:lstStyle/>
          <a:p>
            <a:r>
              <a:rPr lang="es-ES" sz="1200" i="1" dirty="0"/>
              <a:t>*Datos Noviembre 2020 Ministerio de Asuntos Económicos y Transformación Digital</a:t>
            </a:r>
          </a:p>
        </p:txBody>
      </p:sp>
      <p:sp>
        <p:nvSpPr>
          <p:cNvPr id="9" name="CuadroTexto 8">
            <a:extLst>
              <a:ext uri="{FF2B5EF4-FFF2-40B4-BE49-F238E27FC236}">
                <a16:creationId xmlns:a16="http://schemas.microsoft.com/office/drawing/2014/main" id="{646B8C19-7150-8C47-B298-CC5495A1A802}"/>
              </a:ext>
            </a:extLst>
          </p:cNvPr>
          <p:cNvSpPr txBox="1"/>
          <p:nvPr/>
        </p:nvSpPr>
        <p:spPr>
          <a:xfrm>
            <a:off x="1017831" y="3560074"/>
            <a:ext cx="3437934" cy="2031325"/>
          </a:xfrm>
          <a:prstGeom prst="rect">
            <a:avLst/>
          </a:prstGeom>
          <a:noFill/>
        </p:spPr>
        <p:txBody>
          <a:bodyPr wrap="square" rtlCol="0">
            <a:spAutoFit/>
          </a:bodyPr>
          <a:lstStyle/>
          <a:p>
            <a:pPr algn="just"/>
            <a:r>
              <a:rPr lang="en-US" dirty="0"/>
              <a:t>Spain is the second European country in number of "5G Cities, with 39 enabled cities and leads the ranking of pilot experiences. It also has 2 5G cross-border corridors out of the 12 existing in the EU</a:t>
            </a:r>
            <a:r>
              <a:rPr lang="es-ES" dirty="0"/>
              <a:t>. *</a:t>
            </a:r>
            <a:endParaRPr lang="es-ES" b="1" dirty="0"/>
          </a:p>
        </p:txBody>
      </p:sp>
      <p:sp>
        <p:nvSpPr>
          <p:cNvPr id="10" name="CuadroTexto 9">
            <a:extLst>
              <a:ext uri="{FF2B5EF4-FFF2-40B4-BE49-F238E27FC236}">
                <a16:creationId xmlns:a16="http://schemas.microsoft.com/office/drawing/2014/main" id="{90485830-4AEF-1841-A36C-0842896177C5}"/>
              </a:ext>
            </a:extLst>
          </p:cNvPr>
          <p:cNvSpPr txBox="1"/>
          <p:nvPr/>
        </p:nvSpPr>
        <p:spPr>
          <a:xfrm>
            <a:off x="7500395" y="1777879"/>
            <a:ext cx="3950207" cy="2585323"/>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Very high speed mobile broadband, with speeds in excess of 100 </a:t>
            </a:r>
            <a:r>
              <a:rPr lang="en-US" dirty="0" err="1"/>
              <a:t>mbit</a:t>
            </a:r>
            <a:r>
              <a:rPr lang="en-US" dirty="0"/>
              <a:t>/sec and peaks of 1Gbit/sec.</a:t>
            </a:r>
          </a:p>
          <a:p>
            <a:pPr marL="285750" indent="-285750" algn="just">
              <a:buFont typeface="Wingdings" panose="05000000000000000000" pitchFamily="2" charset="2"/>
              <a:buChar char="v"/>
            </a:pPr>
            <a:r>
              <a:rPr lang="en-US" dirty="0"/>
              <a:t>Low latency 1 </a:t>
            </a:r>
            <a:r>
              <a:rPr lang="en-US" dirty="0" err="1"/>
              <a:t>ms</a:t>
            </a:r>
            <a:r>
              <a:rPr lang="en-US" dirty="0"/>
              <a:t> vs. 20-30 </a:t>
            </a:r>
            <a:r>
              <a:rPr lang="en-US" dirty="0" err="1"/>
              <a:t>ms</a:t>
            </a:r>
            <a:r>
              <a:rPr lang="en-US" dirty="0"/>
              <a:t> for 4G</a:t>
            </a:r>
          </a:p>
          <a:p>
            <a:pPr marL="285750" indent="-285750" algn="just">
              <a:buFont typeface="Wingdings" panose="05000000000000000000" pitchFamily="2" charset="2"/>
              <a:buChar char="v"/>
            </a:pPr>
            <a:r>
              <a:rPr lang="en-US" dirty="0"/>
              <a:t>Internet of Things (IoT), increasing the capacity to manage simultaneous connections.</a:t>
            </a:r>
            <a:r>
              <a:rPr lang="es-ES" b="1" dirty="0"/>
              <a:t> </a:t>
            </a:r>
          </a:p>
          <a:p>
            <a:pPr marL="285750" indent="-285750" algn="just">
              <a:buFont typeface="Wingdings" panose="05000000000000000000" pitchFamily="2" charset="2"/>
              <a:buChar char="v"/>
            </a:pPr>
            <a:r>
              <a:rPr lang="es-ES" dirty="0" err="1"/>
              <a:t>Infrastructure</a:t>
            </a:r>
            <a:r>
              <a:rPr lang="es-ES" dirty="0"/>
              <a:t> </a:t>
            </a:r>
            <a:r>
              <a:rPr lang="es-ES" dirty="0" err="1"/>
              <a:t>virtualisation</a:t>
            </a:r>
            <a:r>
              <a:rPr lang="es-ES" dirty="0"/>
              <a:t> </a:t>
            </a:r>
          </a:p>
          <a:p>
            <a:pPr marL="285750" indent="-285750" algn="just">
              <a:buFont typeface="Wingdings" panose="05000000000000000000" pitchFamily="2" charset="2"/>
              <a:buChar char="v"/>
            </a:pPr>
            <a:r>
              <a:rPr lang="es-ES" dirty="0" err="1"/>
              <a:t>Grid</a:t>
            </a:r>
            <a:r>
              <a:rPr lang="es-ES" dirty="0"/>
              <a:t> </a:t>
            </a:r>
            <a:r>
              <a:rPr lang="es-ES" dirty="0" err="1"/>
              <a:t>computing</a:t>
            </a:r>
            <a:endParaRPr lang="es-ES" b="1" dirty="0"/>
          </a:p>
        </p:txBody>
      </p:sp>
      <p:sp>
        <p:nvSpPr>
          <p:cNvPr id="7" name="CuadroTexto 6">
            <a:extLst>
              <a:ext uri="{FF2B5EF4-FFF2-40B4-BE49-F238E27FC236}">
                <a16:creationId xmlns:a16="http://schemas.microsoft.com/office/drawing/2014/main" id="{189FBBB7-8B71-524B-A258-DEAE170EDAFA}"/>
              </a:ext>
            </a:extLst>
          </p:cNvPr>
          <p:cNvSpPr txBox="1"/>
          <p:nvPr/>
        </p:nvSpPr>
        <p:spPr>
          <a:xfrm>
            <a:off x="5018887" y="2870485"/>
            <a:ext cx="2556588" cy="400110"/>
          </a:xfrm>
          <a:prstGeom prst="rect">
            <a:avLst/>
          </a:prstGeom>
          <a:noFill/>
        </p:spPr>
        <p:txBody>
          <a:bodyPr wrap="square" rtlCol="0">
            <a:spAutoFit/>
          </a:bodyPr>
          <a:lstStyle/>
          <a:p>
            <a:r>
              <a:rPr lang="es-ES" sz="2000" b="1" dirty="0"/>
              <a:t>CAPACITIES</a:t>
            </a:r>
          </a:p>
        </p:txBody>
      </p:sp>
      <p:pic>
        <p:nvPicPr>
          <p:cNvPr id="12" name="Gráfico 11" descr="Mano con dedo índice apuntando a la derecha contorno">
            <a:extLst>
              <a:ext uri="{FF2B5EF4-FFF2-40B4-BE49-F238E27FC236}">
                <a16:creationId xmlns:a16="http://schemas.microsoft.com/office/drawing/2014/main" id="{460E3B12-B714-384E-B152-B1D2EE01C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8546" y="2563690"/>
            <a:ext cx="914400" cy="914400"/>
          </a:xfrm>
          <a:prstGeom prst="rect">
            <a:avLst/>
          </a:prstGeom>
        </p:spPr>
      </p:pic>
      <p:pic>
        <p:nvPicPr>
          <p:cNvPr id="11" name="Gráfico 10" descr="Tendencia al alza contorno">
            <a:extLst>
              <a:ext uri="{FF2B5EF4-FFF2-40B4-BE49-F238E27FC236}">
                <a16:creationId xmlns:a16="http://schemas.microsoft.com/office/drawing/2014/main" id="{495260BA-AB10-D644-BD86-4464289EAC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689" y="3086505"/>
            <a:ext cx="914400" cy="914400"/>
          </a:xfrm>
          <a:prstGeom prst="rect">
            <a:avLst/>
          </a:prstGeom>
        </p:spPr>
      </p:pic>
    </p:spTree>
    <p:extLst>
      <p:ext uri="{BB962C8B-B14F-4D97-AF65-F5344CB8AC3E}">
        <p14:creationId xmlns:p14="http://schemas.microsoft.com/office/powerpoint/2010/main" val="323110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C5641F77-437E-2F44-BF1C-AE50B61C9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99" y="135627"/>
            <a:ext cx="2748674" cy="592651"/>
          </a:xfrm>
          <a:prstGeom prst="rect">
            <a:avLst/>
          </a:prstGeom>
        </p:spPr>
      </p:pic>
      <p:sp>
        <p:nvSpPr>
          <p:cNvPr id="5" name="CuadroTexto 4">
            <a:extLst>
              <a:ext uri="{FF2B5EF4-FFF2-40B4-BE49-F238E27FC236}">
                <a16:creationId xmlns:a16="http://schemas.microsoft.com/office/drawing/2014/main" id="{854B15CD-C6D3-6047-8868-7869F5A5FDAC}"/>
              </a:ext>
            </a:extLst>
          </p:cNvPr>
          <p:cNvSpPr txBox="1"/>
          <p:nvPr/>
        </p:nvSpPr>
        <p:spPr>
          <a:xfrm>
            <a:off x="729048" y="728278"/>
            <a:ext cx="7068065" cy="461665"/>
          </a:xfrm>
          <a:prstGeom prst="rect">
            <a:avLst/>
          </a:prstGeom>
          <a:noFill/>
        </p:spPr>
        <p:txBody>
          <a:bodyPr wrap="square" rtlCol="0">
            <a:spAutoFit/>
          </a:bodyPr>
          <a:lstStyle/>
          <a:p>
            <a:r>
              <a:rPr lang="es-ES" sz="2400" u="sng" dirty="0"/>
              <a:t>2.- </a:t>
            </a:r>
            <a:r>
              <a:rPr lang="es-ES" sz="2400" u="sng" dirty="0" err="1"/>
              <a:t>Procedure</a:t>
            </a:r>
            <a:r>
              <a:rPr lang="es-ES" sz="2400" u="sng" dirty="0"/>
              <a:t> </a:t>
            </a:r>
            <a:r>
              <a:rPr lang="es-ES" sz="2400" u="sng" dirty="0" err="1"/>
              <a:t>for</a:t>
            </a:r>
            <a:r>
              <a:rPr lang="es-ES" sz="2400" u="sng" dirty="0"/>
              <a:t> </a:t>
            </a:r>
            <a:r>
              <a:rPr lang="es-ES" sz="2400" u="sng" dirty="0" err="1"/>
              <a:t>establishing</a:t>
            </a:r>
            <a:r>
              <a:rPr lang="es-ES" sz="2400" u="sng" dirty="0"/>
              <a:t> a training </a:t>
            </a:r>
            <a:r>
              <a:rPr lang="es-ES" sz="2400" u="sng" dirty="0" err="1"/>
              <a:t>program</a:t>
            </a:r>
            <a:endParaRPr lang="es-ES" sz="2400" u="sng" dirty="0"/>
          </a:p>
        </p:txBody>
      </p:sp>
      <p:sp>
        <p:nvSpPr>
          <p:cNvPr id="7" name="CuadroTexto 6">
            <a:extLst>
              <a:ext uri="{FF2B5EF4-FFF2-40B4-BE49-F238E27FC236}">
                <a16:creationId xmlns:a16="http://schemas.microsoft.com/office/drawing/2014/main" id="{17FCA730-E30A-C345-BC01-2185EB7D824F}"/>
              </a:ext>
            </a:extLst>
          </p:cNvPr>
          <p:cNvSpPr txBox="1"/>
          <p:nvPr/>
        </p:nvSpPr>
        <p:spPr>
          <a:xfrm>
            <a:off x="1087701" y="1378395"/>
            <a:ext cx="4488596" cy="369332"/>
          </a:xfrm>
          <a:prstGeom prst="rect">
            <a:avLst/>
          </a:prstGeom>
          <a:noFill/>
        </p:spPr>
        <p:txBody>
          <a:bodyPr wrap="square" rtlCol="0">
            <a:spAutoFit/>
          </a:bodyPr>
          <a:lstStyle/>
          <a:p>
            <a:pPr algn="just"/>
            <a:r>
              <a:rPr lang="es-ES" dirty="0"/>
              <a:t>Professional training in Spain has </a:t>
            </a:r>
            <a:r>
              <a:rPr lang="es-ES" dirty="0" err="1"/>
              <a:t>two</a:t>
            </a:r>
            <a:r>
              <a:rPr lang="es-ES" dirty="0"/>
              <a:t> </a:t>
            </a:r>
            <a:r>
              <a:rPr lang="es-ES" dirty="0" err="1"/>
              <a:t>paths</a:t>
            </a:r>
            <a:r>
              <a:rPr lang="es-ES" dirty="0"/>
              <a:t> :</a:t>
            </a:r>
            <a:endParaRPr lang="es-ES" b="1" dirty="0"/>
          </a:p>
        </p:txBody>
      </p:sp>
      <p:pic>
        <p:nvPicPr>
          <p:cNvPr id="8" name="Gráfico 7" descr="Mano con dedo índice apuntando a la derecha contorno">
            <a:extLst>
              <a:ext uri="{FF2B5EF4-FFF2-40B4-BE49-F238E27FC236}">
                <a16:creationId xmlns:a16="http://schemas.microsoft.com/office/drawing/2014/main" id="{621174B7-E621-814D-89E1-44F9F2744D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848" y="1189943"/>
            <a:ext cx="914400" cy="914400"/>
          </a:xfrm>
          <a:prstGeom prst="rect">
            <a:avLst/>
          </a:prstGeom>
        </p:spPr>
      </p:pic>
      <p:sp>
        <p:nvSpPr>
          <p:cNvPr id="9" name="CuadroTexto 8">
            <a:extLst>
              <a:ext uri="{FF2B5EF4-FFF2-40B4-BE49-F238E27FC236}">
                <a16:creationId xmlns:a16="http://schemas.microsoft.com/office/drawing/2014/main" id="{4FBD205F-1912-F745-A9B5-DC059812E3CD}"/>
              </a:ext>
            </a:extLst>
          </p:cNvPr>
          <p:cNvSpPr txBox="1"/>
          <p:nvPr/>
        </p:nvSpPr>
        <p:spPr>
          <a:xfrm>
            <a:off x="1034983" y="2867458"/>
            <a:ext cx="2181183" cy="523220"/>
          </a:xfrm>
          <a:prstGeom prst="rect">
            <a:avLst/>
          </a:prstGeom>
          <a:noFill/>
        </p:spPr>
        <p:txBody>
          <a:bodyPr wrap="square" rtlCol="0">
            <a:spAutoFit/>
          </a:bodyPr>
          <a:lstStyle/>
          <a:p>
            <a:r>
              <a:rPr lang="es-ES" sz="1400" b="1" dirty="0"/>
              <a:t>ACADEMIC PROFESSIONAL TRAINING</a:t>
            </a:r>
          </a:p>
        </p:txBody>
      </p:sp>
      <p:sp>
        <p:nvSpPr>
          <p:cNvPr id="10" name="CuadroTexto 9">
            <a:extLst>
              <a:ext uri="{FF2B5EF4-FFF2-40B4-BE49-F238E27FC236}">
                <a16:creationId xmlns:a16="http://schemas.microsoft.com/office/drawing/2014/main" id="{A254BB18-E126-1542-9174-A9A5CA211E78}"/>
              </a:ext>
            </a:extLst>
          </p:cNvPr>
          <p:cNvSpPr txBox="1"/>
          <p:nvPr/>
        </p:nvSpPr>
        <p:spPr>
          <a:xfrm>
            <a:off x="1034983" y="5171828"/>
            <a:ext cx="2181183" cy="523220"/>
          </a:xfrm>
          <a:prstGeom prst="rect">
            <a:avLst/>
          </a:prstGeom>
          <a:noFill/>
        </p:spPr>
        <p:txBody>
          <a:bodyPr wrap="square" rtlCol="0">
            <a:spAutoFit/>
          </a:bodyPr>
          <a:lstStyle/>
          <a:p>
            <a:r>
              <a:rPr lang="es-ES" sz="1400" b="1" dirty="0"/>
              <a:t>PROFESSIONAL TRAINING FOR EMPLOYMENT</a:t>
            </a:r>
          </a:p>
        </p:txBody>
      </p:sp>
      <p:pic>
        <p:nvPicPr>
          <p:cNvPr id="12" name="Gráfico 11" descr="Flecha: recto contorno">
            <a:extLst>
              <a:ext uri="{FF2B5EF4-FFF2-40B4-BE49-F238E27FC236}">
                <a16:creationId xmlns:a16="http://schemas.microsoft.com/office/drawing/2014/main" id="{034FE855-F3B8-2949-8C74-905054420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3348680" y="2683877"/>
            <a:ext cx="914400" cy="914400"/>
          </a:xfrm>
          <a:prstGeom prst="rect">
            <a:avLst/>
          </a:prstGeom>
        </p:spPr>
      </p:pic>
      <p:sp>
        <p:nvSpPr>
          <p:cNvPr id="14" name="CuadroTexto 13">
            <a:extLst>
              <a:ext uri="{FF2B5EF4-FFF2-40B4-BE49-F238E27FC236}">
                <a16:creationId xmlns:a16="http://schemas.microsoft.com/office/drawing/2014/main" id="{54B7910E-096E-214B-B79D-33D28EBF08EA}"/>
              </a:ext>
            </a:extLst>
          </p:cNvPr>
          <p:cNvSpPr txBox="1"/>
          <p:nvPr/>
        </p:nvSpPr>
        <p:spPr>
          <a:xfrm>
            <a:off x="4511352" y="2874181"/>
            <a:ext cx="1741168" cy="523220"/>
          </a:xfrm>
          <a:prstGeom prst="rect">
            <a:avLst/>
          </a:prstGeom>
          <a:noFill/>
        </p:spPr>
        <p:txBody>
          <a:bodyPr wrap="square" rtlCol="0">
            <a:spAutoFit/>
          </a:bodyPr>
          <a:lstStyle/>
          <a:p>
            <a:r>
              <a:rPr lang="es-ES" sz="1400" dirty="0"/>
              <a:t>PROFESSIONAL QUALIFICATION</a:t>
            </a:r>
          </a:p>
        </p:txBody>
      </p:sp>
      <p:pic>
        <p:nvPicPr>
          <p:cNvPr id="15" name="Gráfico 14" descr="Flecha: recto contorno">
            <a:extLst>
              <a:ext uri="{FF2B5EF4-FFF2-40B4-BE49-F238E27FC236}">
                <a16:creationId xmlns:a16="http://schemas.microsoft.com/office/drawing/2014/main" id="{C8D964F9-6D8A-604F-9960-1E2B9EBB42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449121">
            <a:off x="6107434" y="2297574"/>
            <a:ext cx="914400" cy="914400"/>
          </a:xfrm>
          <a:prstGeom prst="rect">
            <a:avLst/>
          </a:prstGeom>
        </p:spPr>
      </p:pic>
      <p:sp>
        <p:nvSpPr>
          <p:cNvPr id="19" name="CuadroTexto 18">
            <a:extLst>
              <a:ext uri="{FF2B5EF4-FFF2-40B4-BE49-F238E27FC236}">
                <a16:creationId xmlns:a16="http://schemas.microsoft.com/office/drawing/2014/main" id="{91C99309-2336-1746-B8C5-8304F070ECE1}"/>
              </a:ext>
            </a:extLst>
          </p:cNvPr>
          <p:cNvSpPr txBox="1"/>
          <p:nvPr/>
        </p:nvSpPr>
        <p:spPr>
          <a:xfrm>
            <a:off x="7050769" y="2069734"/>
            <a:ext cx="1741168" cy="738664"/>
          </a:xfrm>
          <a:prstGeom prst="rect">
            <a:avLst/>
          </a:prstGeom>
          <a:noFill/>
        </p:spPr>
        <p:txBody>
          <a:bodyPr wrap="square" rtlCol="0">
            <a:spAutoFit/>
          </a:bodyPr>
          <a:lstStyle/>
          <a:p>
            <a:r>
              <a:rPr lang="es-ES" sz="1400" dirty="0"/>
              <a:t>DEGREE PROFESSIONAL TRAINING</a:t>
            </a:r>
          </a:p>
        </p:txBody>
      </p:sp>
      <p:pic>
        <p:nvPicPr>
          <p:cNvPr id="20" name="Gráfico 19" descr="Flecha: recto contorno">
            <a:extLst>
              <a:ext uri="{FF2B5EF4-FFF2-40B4-BE49-F238E27FC236}">
                <a16:creationId xmlns:a16="http://schemas.microsoft.com/office/drawing/2014/main" id="{579E53C9-656B-D544-85A2-FB805D178F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07437">
            <a:off x="6153059" y="2844856"/>
            <a:ext cx="914400" cy="914400"/>
          </a:xfrm>
          <a:prstGeom prst="rect">
            <a:avLst/>
          </a:prstGeom>
        </p:spPr>
      </p:pic>
      <p:sp>
        <p:nvSpPr>
          <p:cNvPr id="21" name="CuadroTexto 20">
            <a:extLst>
              <a:ext uri="{FF2B5EF4-FFF2-40B4-BE49-F238E27FC236}">
                <a16:creationId xmlns:a16="http://schemas.microsoft.com/office/drawing/2014/main" id="{A2BF622A-6D6B-5C4C-8343-1E5BF4D1B2CC}"/>
              </a:ext>
            </a:extLst>
          </p:cNvPr>
          <p:cNvSpPr txBox="1"/>
          <p:nvPr/>
        </p:nvSpPr>
        <p:spPr>
          <a:xfrm>
            <a:off x="7085187" y="3184858"/>
            <a:ext cx="1741168" cy="523220"/>
          </a:xfrm>
          <a:prstGeom prst="rect">
            <a:avLst/>
          </a:prstGeom>
          <a:noFill/>
        </p:spPr>
        <p:txBody>
          <a:bodyPr wrap="square" rtlCol="0">
            <a:spAutoFit/>
          </a:bodyPr>
          <a:lstStyle/>
          <a:p>
            <a:r>
              <a:rPr lang="es-ES" sz="1400" dirty="0">
                <a:solidFill>
                  <a:srgbClr val="00B0F0"/>
                </a:solidFill>
              </a:rPr>
              <a:t>SPECIALISATION PROGRAMS</a:t>
            </a:r>
          </a:p>
        </p:txBody>
      </p:sp>
      <p:pic>
        <p:nvPicPr>
          <p:cNvPr id="23" name="Gráfico 22" descr="Flecha: recto contorno">
            <a:extLst>
              <a:ext uri="{FF2B5EF4-FFF2-40B4-BE49-F238E27FC236}">
                <a16:creationId xmlns:a16="http://schemas.microsoft.com/office/drawing/2014/main" id="{644C60DC-022D-2D4F-B6E4-DAF61A796E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420336">
            <a:off x="3205079" y="4810831"/>
            <a:ext cx="914400" cy="914400"/>
          </a:xfrm>
          <a:prstGeom prst="rect">
            <a:avLst/>
          </a:prstGeom>
        </p:spPr>
      </p:pic>
      <p:pic>
        <p:nvPicPr>
          <p:cNvPr id="24" name="Gráfico 23" descr="Flecha: recto contorno">
            <a:extLst>
              <a:ext uri="{FF2B5EF4-FFF2-40B4-BE49-F238E27FC236}">
                <a16:creationId xmlns:a16="http://schemas.microsoft.com/office/drawing/2014/main" id="{102CD48B-056C-0A4A-9877-1DAC635E29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934411">
            <a:off x="3166704" y="5319296"/>
            <a:ext cx="914400" cy="914400"/>
          </a:xfrm>
          <a:prstGeom prst="rect">
            <a:avLst/>
          </a:prstGeom>
        </p:spPr>
      </p:pic>
      <p:sp>
        <p:nvSpPr>
          <p:cNvPr id="25" name="CuadroTexto 24">
            <a:extLst>
              <a:ext uri="{FF2B5EF4-FFF2-40B4-BE49-F238E27FC236}">
                <a16:creationId xmlns:a16="http://schemas.microsoft.com/office/drawing/2014/main" id="{F4D87167-91C1-A44F-B509-A7E6073D5B92}"/>
              </a:ext>
            </a:extLst>
          </p:cNvPr>
          <p:cNvSpPr txBox="1"/>
          <p:nvPr/>
        </p:nvSpPr>
        <p:spPr>
          <a:xfrm>
            <a:off x="4336307" y="4820029"/>
            <a:ext cx="1741168" cy="307777"/>
          </a:xfrm>
          <a:prstGeom prst="rect">
            <a:avLst/>
          </a:prstGeom>
          <a:noFill/>
        </p:spPr>
        <p:txBody>
          <a:bodyPr wrap="square" rtlCol="0">
            <a:spAutoFit/>
          </a:bodyPr>
          <a:lstStyle/>
          <a:p>
            <a:r>
              <a:rPr lang="es-ES" sz="1400" dirty="0"/>
              <a:t>OFFER</a:t>
            </a:r>
          </a:p>
        </p:txBody>
      </p:sp>
      <p:sp>
        <p:nvSpPr>
          <p:cNvPr id="26" name="CuadroTexto 25">
            <a:extLst>
              <a:ext uri="{FF2B5EF4-FFF2-40B4-BE49-F238E27FC236}">
                <a16:creationId xmlns:a16="http://schemas.microsoft.com/office/drawing/2014/main" id="{C8F06926-FD0C-8747-BC02-7138D5445006}"/>
              </a:ext>
            </a:extLst>
          </p:cNvPr>
          <p:cNvSpPr txBox="1"/>
          <p:nvPr/>
        </p:nvSpPr>
        <p:spPr>
          <a:xfrm>
            <a:off x="4342313" y="5756603"/>
            <a:ext cx="1741168" cy="523220"/>
          </a:xfrm>
          <a:prstGeom prst="rect">
            <a:avLst/>
          </a:prstGeom>
          <a:noFill/>
        </p:spPr>
        <p:txBody>
          <a:bodyPr wrap="square" rtlCol="0">
            <a:spAutoFit/>
          </a:bodyPr>
          <a:lstStyle/>
          <a:p>
            <a:r>
              <a:rPr lang="es-ES" sz="1400" dirty="0"/>
              <a:t>PLANNED BY COMPANIES </a:t>
            </a:r>
          </a:p>
        </p:txBody>
      </p:sp>
      <p:pic>
        <p:nvPicPr>
          <p:cNvPr id="27" name="Gráfico 26" descr="Flecha: recto contorno">
            <a:extLst>
              <a:ext uri="{FF2B5EF4-FFF2-40B4-BE49-F238E27FC236}">
                <a16:creationId xmlns:a16="http://schemas.microsoft.com/office/drawing/2014/main" id="{31B2CB8B-FC52-A84A-9B1E-B6DC223612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576298" y="4516717"/>
            <a:ext cx="914400" cy="914400"/>
          </a:xfrm>
          <a:prstGeom prst="rect">
            <a:avLst/>
          </a:prstGeom>
        </p:spPr>
      </p:pic>
      <p:pic>
        <p:nvPicPr>
          <p:cNvPr id="28" name="Gráfico 27" descr="Flecha: recto contorno">
            <a:extLst>
              <a:ext uri="{FF2B5EF4-FFF2-40B4-BE49-F238E27FC236}">
                <a16:creationId xmlns:a16="http://schemas.microsoft.com/office/drawing/2014/main" id="{D7AE2146-C8A0-6444-8A93-F79BB36E55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617916" y="2933478"/>
            <a:ext cx="914400" cy="914400"/>
          </a:xfrm>
          <a:prstGeom prst="rect">
            <a:avLst/>
          </a:prstGeom>
        </p:spPr>
      </p:pic>
      <p:sp>
        <p:nvSpPr>
          <p:cNvPr id="29" name="CuadroTexto 28">
            <a:extLst>
              <a:ext uri="{FF2B5EF4-FFF2-40B4-BE49-F238E27FC236}">
                <a16:creationId xmlns:a16="http://schemas.microsoft.com/office/drawing/2014/main" id="{F14DF5B6-0637-2D40-A008-6D19836EC720}"/>
              </a:ext>
            </a:extLst>
          </p:cNvPr>
          <p:cNvSpPr txBox="1"/>
          <p:nvPr/>
        </p:nvSpPr>
        <p:spPr>
          <a:xfrm>
            <a:off x="9659022" y="3167390"/>
            <a:ext cx="1741168" cy="523220"/>
          </a:xfrm>
          <a:prstGeom prst="rect">
            <a:avLst/>
          </a:prstGeom>
          <a:noFill/>
        </p:spPr>
        <p:txBody>
          <a:bodyPr wrap="square" rtlCol="0">
            <a:spAutoFit/>
          </a:bodyPr>
          <a:lstStyle/>
          <a:p>
            <a:r>
              <a:rPr lang="es-ES" sz="1400" dirty="0">
                <a:solidFill>
                  <a:srgbClr val="00B0F0"/>
                </a:solidFill>
              </a:rPr>
              <a:t>5G SPECIALISATION PROGRAMS </a:t>
            </a:r>
          </a:p>
        </p:txBody>
      </p:sp>
      <p:sp>
        <p:nvSpPr>
          <p:cNvPr id="30" name="CuadroTexto 29">
            <a:extLst>
              <a:ext uri="{FF2B5EF4-FFF2-40B4-BE49-F238E27FC236}">
                <a16:creationId xmlns:a16="http://schemas.microsoft.com/office/drawing/2014/main" id="{ED633A1E-D275-E34F-928E-681D88C303FC}"/>
              </a:ext>
            </a:extLst>
          </p:cNvPr>
          <p:cNvSpPr txBox="1"/>
          <p:nvPr/>
        </p:nvSpPr>
        <p:spPr>
          <a:xfrm>
            <a:off x="6876748" y="4224339"/>
            <a:ext cx="1741168" cy="523220"/>
          </a:xfrm>
          <a:prstGeom prst="rect">
            <a:avLst/>
          </a:prstGeom>
          <a:noFill/>
        </p:spPr>
        <p:txBody>
          <a:bodyPr wrap="square" rtlCol="0">
            <a:spAutoFit/>
          </a:bodyPr>
          <a:lstStyle/>
          <a:p>
            <a:r>
              <a:rPr lang="es-ES" sz="1400" dirty="0"/>
              <a:t>CERTIFICATES OF PROFESSIONALISM</a:t>
            </a:r>
          </a:p>
        </p:txBody>
      </p:sp>
      <p:sp>
        <p:nvSpPr>
          <p:cNvPr id="31" name="CuadroTexto 30">
            <a:extLst>
              <a:ext uri="{FF2B5EF4-FFF2-40B4-BE49-F238E27FC236}">
                <a16:creationId xmlns:a16="http://schemas.microsoft.com/office/drawing/2014/main" id="{E09B086E-FA86-634D-85C6-EC016F6E699F}"/>
              </a:ext>
            </a:extLst>
          </p:cNvPr>
          <p:cNvSpPr txBox="1"/>
          <p:nvPr/>
        </p:nvSpPr>
        <p:spPr>
          <a:xfrm>
            <a:off x="6926529" y="4821466"/>
            <a:ext cx="1741168" cy="523220"/>
          </a:xfrm>
          <a:prstGeom prst="rect">
            <a:avLst/>
          </a:prstGeom>
          <a:noFill/>
        </p:spPr>
        <p:txBody>
          <a:bodyPr wrap="square" rtlCol="0">
            <a:spAutoFit/>
          </a:bodyPr>
          <a:lstStyle/>
          <a:p>
            <a:r>
              <a:rPr lang="es-ES" sz="1400" dirty="0">
                <a:solidFill>
                  <a:srgbClr val="00B0F0"/>
                </a:solidFill>
              </a:rPr>
              <a:t>SECTORAL OR CROSS-CUTTING CALLS</a:t>
            </a:r>
          </a:p>
        </p:txBody>
      </p:sp>
      <p:sp>
        <p:nvSpPr>
          <p:cNvPr id="32" name="CuadroTexto 31">
            <a:extLst>
              <a:ext uri="{FF2B5EF4-FFF2-40B4-BE49-F238E27FC236}">
                <a16:creationId xmlns:a16="http://schemas.microsoft.com/office/drawing/2014/main" id="{131AE062-9451-A145-80AE-A2E0BB3182BA}"/>
              </a:ext>
            </a:extLst>
          </p:cNvPr>
          <p:cNvSpPr txBox="1"/>
          <p:nvPr/>
        </p:nvSpPr>
        <p:spPr>
          <a:xfrm>
            <a:off x="6860103" y="5637923"/>
            <a:ext cx="1931833" cy="523220"/>
          </a:xfrm>
          <a:prstGeom prst="rect">
            <a:avLst/>
          </a:prstGeom>
          <a:noFill/>
        </p:spPr>
        <p:txBody>
          <a:bodyPr wrap="square" rtlCol="0">
            <a:spAutoFit/>
          </a:bodyPr>
          <a:lstStyle/>
          <a:p>
            <a:r>
              <a:rPr lang="es-ES" sz="1400" dirty="0"/>
              <a:t>EMPLOYMENT – FORMATION PROJECTS</a:t>
            </a:r>
          </a:p>
        </p:txBody>
      </p:sp>
      <p:pic>
        <p:nvPicPr>
          <p:cNvPr id="33" name="Gráfico 32" descr="Flecha: recto contorno">
            <a:extLst>
              <a:ext uri="{FF2B5EF4-FFF2-40B4-BE49-F238E27FC236}">
                <a16:creationId xmlns:a16="http://schemas.microsoft.com/office/drawing/2014/main" id="{7BCAF1B2-4B1B-334A-A051-1CF698A53B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546766" y="4666819"/>
            <a:ext cx="914400" cy="914400"/>
          </a:xfrm>
          <a:prstGeom prst="rect">
            <a:avLst/>
          </a:prstGeom>
        </p:spPr>
      </p:pic>
      <p:sp>
        <p:nvSpPr>
          <p:cNvPr id="34" name="CuadroTexto 33">
            <a:extLst>
              <a:ext uri="{FF2B5EF4-FFF2-40B4-BE49-F238E27FC236}">
                <a16:creationId xmlns:a16="http://schemas.microsoft.com/office/drawing/2014/main" id="{E84484ED-8DE9-9145-A3E8-D2CB646F913F}"/>
              </a:ext>
            </a:extLst>
          </p:cNvPr>
          <p:cNvSpPr txBox="1"/>
          <p:nvPr/>
        </p:nvSpPr>
        <p:spPr>
          <a:xfrm>
            <a:off x="9659022" y="4821466"/>
            <a:ext cx="1741168" cy="523220"/>
          </a:xfrm>
          <a:prstGeom prst="rect">
            <a:avLst/>
          </a:prstGeom>
          <a:noFill/>
        </p:spPr>
        <p:txBody>
          <a:bodyPr wrap="square" rtlCol="0">
            <a:spAutoFit/>
          </a:bodyPr>
          <a:lstStyle/>
          <a:p>
            <a:r>
              <a:rPr lang="es-ES" sz="1400" dirty="0">
                <a:solidFill>
                  <a:srgbClr val="00B0F0"/>
                </a:solidFill>
              </a:rPr>
              <a:t>5G SPECIALITY TIC 2021 CONVOCATION</a:t>
            </a:r>
          </a:p>
        </p:txBody>
      </p:sp>
      <p:cxnSp>
        <p:nvCxnSpPr>
          <p:cNvPr id="36" name="Conector recto 35">
            <a:extLst>
              <a:ext uri="{FF2B5EF4-FFF2-40B4-BE49-F238E27FC236}">
                <a16:creationId xmlns:a16="http://schemas.microsoft.com/office/drawing/2014/main" id="{D84757FF-5C76-A745-989E-6D943B9B376B}"/>
              </a:ext>
            </a:extLst>
          </p:cNvPr>
          <p:cNvCxnSpPr/>
          <p:nvPr/>
        </p:nvCxnSpPr>
        <p:spPr>
          <a:xfrm>
            <a:off x="6697362" y="4224339"/>
            <a:ext cx="0" cy="193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01CFAF4-5438-0D47-98AE-32992EF1C815}"/>
              </a:ext>
            </a:extLst>
          </p:cNvPr>
          <p:cNvCxnSpPr/>
          <p:nvPr/>
        </p:nvCxnSpPr>
        <p:spPr>
          <a:xfrm>
            <a:off x="7050769" y="2157350"/>
            <a:ext cx="34418" cy="1440928"/>
          </a:xfrm>
          <a:prstGeom prst="line">
            <a:avLst/>
          </a:prstGeom>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29A2A03C-91D5-4AF8-926C-C71BC17225DC}"/>
              </a:ext>
            </a:extLst>
          </p:cNvPr>
          <p:cNvSpPr txBox="1"/>
          <p:nvPr/>
        </p:nvSpPr>
        <p:spPr>
          <a:xfrm>
            <a:off x="3851373" y="4068534"/>
            <a:ext cx="1903968" cy="707886"/>
          </a:xfrm>
          <a:prstGeom prst="rect">
            <a:avLst/>
          </a:prstGeom>
          <a:noFill/>
        </p:spPr>
        <p:txBody>
          <a:bodyPr wrap="square" rtlCol="0">
            <a:spAutoFit/>
          </a:bodyPr>
          <a:lstStyle/>
          <a:p>
            <a:pPr algn="just"/>
            <a:r>
              <a:rPr lang="en-US" sz="1000" dirty="0"/>
              <a:t>Compilation of needs and new specialties: SECTORIAL JOINT STRUCTURE (TRADE UNION AND BUSINESS ORGANIZATIONS)</a:t>
            </a:r>
            <a:endParaRPr lang="es-ES" sz="1000" dirty="0"/>
          </a:p>
        </p:txBody>
      </p:sp>
      <p:sp>
        <p:nvSpPr>
          <p:cNvPr id="35" name="CuadroTexto 34">
            <a:extLst>
              <a:ext uri="{FF2B5EF4-FFF2-40B4-BE49-F238E27FC236}">
                <a16:creationId xmlns:a16="http://schemas.microsoft.com/office/drawing/2014/main" id="{E6A4E124-3EDD-4A5D-8639-003160473CE6}"/>
              </a:ext>
            </a:extLst>
          </p:cNvPr>
          <p:cNvSpPr txBox="1"/>
          <p:nvPr/>
        </p:nvSpPr>
        <p:spPr>
          <a:xfrm>
            <a:off x="8666713" y="2368401"/>
            <a:ext cx="1741168" cy="461665"/>
          </a:xfrm>
          <a:prstGeom prst="rect">
            <a:avLst/>
          </a:prstGeom>
          <a:noFill/>
        </p:spPr>
        <p:txBody>
          <a:bodyPr wrap="square" rtlCol="0">
            <a:spAutoFit/>
          </a:bodyPr>
          <a:lstStyle/>
          <a:p>
            <a:r>
              <a:rPr lang="es-ES" sz="1200" b="1" dirty="0"/>
              <a:t>GENERAL COUNCIL FOR PROFESIONAL TRAINING </a:t>
            </a:r>
          </a:p>
        </p:txBody>
      </p:sp>
      <p:sp>
        <p:nvSpPr>
          <p:cNvPr id="37" name="CuadroTexto 36">
            <a:extLst>
              <a:ext uri="{FF2B5EF4-FFF2-40B4-BE49-F238E27FC236}">
                <a16:creationId xmlns:a16="http://schemas.microsoft.com/office/drawing/2014/main" id="{85AB127C-C186-446A-B124-014D36CF4792}"/>
              </a:ext>
            </a:extLst>
          </p:cNvPr>
          <p:cNvSpPr txBox="1"/>
          <p:nvPr/>
        </p:nvSpPr>
        <p:spPr>
          <a:xfrm>
            <a:off x="10698253" y="3985223"/>
            <a:ext cx="1388103" cy="577081"/>
          </a:xfrm>
          <a:prstGeom prst="rect">
            <a:avLst/>
          </a:prstGeom>
          <a:noFill/>
        </p:spPr>
        <p:txBody>
          <a:bodyPr wrap="square" rtlCol="0">
            <a:spAutoFit/>
          </a:bodyPr>
          <a:lstStyle/>
          <a:p>
            <a:r>
              <a:rPr lang="es-ES" sz="1050" dirty="0"/>
              <a:t>Business </a:t>
            </a:r>
            <a:r>
              <a:rPr lang="es-ES" sz="1050" dirty="0" err="1"/>
              <a:t>associations</a:t>
            </a:r>
            <a:endParaRPr lang="es-ES" sz="1050" dirty="0"/>
          </a:p>
          <a:p>
            <a:r>
              <a:rPr lang="es-ES" sz="1050" dirty="0" err="1"/>
              <a:t>Unions</a:t>
            </a:r>
            <a:endParaRPr lang="es-ES" sz="1050" dirty="0"/>
          </a:p>
          <a:p>
            <a:r>
              <a:rPr lang="es-ES" sz="1050" dirty="0" err="1"/>
              <a:t>Public</a:t>
            </a:r>
            <a:r>
              <a:rPr lang="es-ES" sz="1050" dirty="0"/>
              <a:t> </a:t>
            </a:r>
            <a:r>
              <a:rPr lang="es-ES" sz="1050" dirty="0" err="1"/>
              <a:t>administration</a:t>
            </a:r>
            <a:endParaRPr lang="es-ES" sz="1050" dirty="0"/>
          </a:p>
        </p:txBody>
      </p:sp>
      <p:pic>
        <p:nvPicPr>
          <p:cNvPr id="39" name="Gráfico 38" descr="Flecha: recto contorno">
            <a:extLst>
              <a:ext uri="{FF2B5EF4-FFF2-40B4-BE49-F238E27FC236}">
                <a16:creationId xmlns:a16="http://schemas.microsoft.com/office/drawing/2014/main" id="{D2365C5F-9D12-4B18-A428-32EE3B4D14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176939">
            <a:off x="9345050" y="1700150"/>
            <a:ext cx="914400" cy="914400"/>
          </a:xfrm>
          <a:prstGeom prst="rect">
            <a:avLst/>
          </a:prstGeom>
        </p:spPr>
      </p:pic>
      <p:sp>
        <p:nvSpPr>
          <p:cNvPr id="40" name="CuadroTexto 39">
            <a:extLst>
              <a:ext uri="{FF2B5EF4-FFF2-40B4-BE49-F238E27FC236}">
                <a16:creationId xmlns:a16="http://schemas.microsoft.com/office/drawing/2014/main" id="{C2CEE2E0-898F-4E62-8EB0-C64D78DA68D1}"/>
              </a:ext>
            </a:extLst>
          </p:cNvPr>
          <p:cNvSpPr txBox="1"/>
          <p:nvPr/>
        </p:nvSpPr>
        <p:spPr>
          <a:xfrm>
            <a:off x="8703280" y="4047885"/>
            <a:ext cx="1826323" cy="461665"/>
          </a:xfrm>
          <a:prstGeom prst="rect">
            <a:avLst/>
          </a:prstGeom>
          <a:noFill/>
        </p:spPr>
        <p:txBody>
          <a:bodyPr wrap="square" rtlCol="0">
            <a:spAutoFit/>
          </a:bodyPr>
          <a:lstStyle/>
          <a:p>
            <a:r>
              <a:rPr lang="en-US" sz="1200" b="1" dirty="0"/>
              <a:t>FOUNDATION TRAINING FOR EMPLOYMENT</a:t>
            </a:r>
            <a:endParaRPr lang="es-ES" sz="1200" b="1" dirty="0"/>
          </a:p>
        </p:txBody>
      </p:sp>
      <p:sp>
        <p:nvSpPr>
          <p:cNvPr id="41" name="CuadroTexto 40">
            <a:extLst>
              <a:ext uri="{FF2B5EF4-FFF2-40B4-BE49-F238E27FC236}">
                <a16:creationId xmlns:a16="http://schemas.microsoft.com/office/drawing/2014/main" id="{BCC20AC5-6A26-42C4-8284-DFF3DD9785A2}"/>
              </a:ext>
            </a:extLst>
          </p:cNvPr>
          <p:cNvSpPr txBox="1"/>
          <p:nvPr/>
        </p:nvSpPr>
        <p:spPr>
          <a:xfrm>
            <a:off x="10345188" y="1819276"/>
            <a:ext cx="1741168" cy="577081"/>
          </a:xfrm>
          <a:prstGeom prst="rect">
            <a:avLst/>
          </a:prstGeom>
          <a:noFill/>
        </p:spPr>
        <p:txBody>
          <a:bodyPr wrap="square" rtlCol="0">
            <a:spAutoFit/>
          </a:bodyPr>
          <a:lstStyle/>
          <a:p>
            <a:r>
              <a:rPr lang="es-ES" sz="1050" dirty="0"/>
              <a:t>Business </a:t>
            </a:r>
            <a:r>
              <a:rPr lang="es-ES" sz="1050" dirty="0" err="1"/>
              <a:t>associations</a:t>
            </a:r>
            <a:endParaRPr lang="es-ES" sz="1050" dirty="0"/>
          </a:p>
          <a:p>
            <a:r>
              <a:rPr lang="es-ES" sz="1050" dirty="0" err="1"/>
              <a:t>Unions</a:t>
            </a:r>
            <a:endParaRPr lang="es-ES" sz="1050" dirty="0"/>
          </a:p>
          <a:p>
            <a:r>
              <a:rPr lang="es-ES" sz="1050" dirty="0" err="1"/>
              <a:t>Public</a:t>
            </a:r>
            <a:r>
              <a:rPr lang="es-ES" sz="1050" dirty="0"/>
              <a:t> </a:t>
            </a:r>
            <a:r>
              <a:rPr lang="es-ES" sz="1050" dirty="0" err="1"/>
              <a:t>administration</a:t>
            </a:r>
            <a:endParaRPr lang="es-ES" sz="1050" dirty="0"/>
          </a:p>
        </p:txBody>
      </p:sp>
      <p:pic>
        <p:nvPicPr>
          <p:cNvPr id="42" name="Gráfico 41" descr="Flecha: recto contorno">
            <a:extLst>
              <a:ext uri="{FF2B5EF4-FFF2-40B4-BE49-F238E27FC236}">
                <a16:creationId xmlns:a16="http://schemas.microsoft.com/office/drawing/2014/main" id="{24ADDC9F-5062-40B8-BF01-5BF73FFE80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647764">
            <a:off x="10043561" y="3973850"/>
            <a:ext cx="747601" cy="747601"/>
          </a:xfrm>
          <a:prstGeom prst="rect">
            <a:avLst/>
          </a:prstGeom>
        </p:spPr>
      </p:pic>
    </p:spTree>
    <p:extLst>
      <p:ext uri="{BB962C8B-B14F-4D97-AF65-F5344CB8AC3E}">
        <p14:creationId xmlns:p14="http://schemas.microsoft.com/office/powerpoint/2010/main" val="90737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3D32D102-5C85-6F44-8814-4652AD083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99" y="135627"/>
            <a:ext cx="2748674" cy="592651"/>
          </a:xfrm>
          <a:prstGeom prst="rect">
            <a:avLst/>
          </a:prstGeom>
        </p:spPr>
      </p:pic>
      <p:sp>
        <p:nvSpPr>
          <p:cNvPr id="5" name="CuadroTexto 4">
            <a:extLst>
              <a:ext uri="{FF2B5EF4-FFF2-40B4-BE49-F238E27FC236}">
                <a16:creationId xmlns:a16="http://schemas.microsoft.com/office/drawing/2014/main" id="{3C551D05-2615-A749-A216-4186DF027B09}"/>
              </a:ext>
            </a:extLst>
          </p:cNvPr>
          <p:cNvSpPr txBox="1"/>
          <p:nvPr/>
        </p:nvSpPr>
        <p:spPr>
          <a:xfrm>
            <a:off x="729048" y="728278"/>
            <a:ext cx="7068065" cy="461665"/>
          </a:xfrm>
          <a:prstGeom prst="rect">
            <a:avLst/>
          </a:prstGeom>
          <a:noFill/>
        </p:spPr>
        <p:txBody>
          <a:bodyPr wrap="square" rtlCol="0">
            <a:spAutoFit/>
          </a:bodyPr>
          <a:lstStyle/>
          <a:p>
            <a:r>
              <a:rPr lang="es-ES" sz="2400" u="sng" dirty="0"/>
              <a:t>3.- Professional </a:t>
            </a:r>
            <a:r>
              <a:rPr lang="es-ES" sz="2400" u="sng" dirty="0" err="1"/>
              <a:t>qualification</a:t>
            </a:r>
            <a:endParaRPr lang="es-ES" sz="2400" u="sng" dirty="0"/>
          </a:p>
        </p:txBody>
      </p:sp>
      <p:sp>
        <p:nvSpPr>
          <p:cNvPr id="6" name="CuadroTexto 5">
            <a:extLst>
              <a:ext uri="{FF2B5EF4-FFF2-40B4-BE49-F238E27FC236}">
                <a16:creationId xmlns:a16="http://schemas.microsoft.com/office/drawing/2014/main" id="{1D5E98EF-CB03-DF4F-9883-A963E7317773}"/>
              </a:ext>
            </a:extLst>
          </p:cNvPr>
          <p:cNvSpPr txBox="1"/>
          <p:nvPr/>
        </p:nvSpPr>
        <p:spPr>
          <a:xfrm>
            <a:off x="972087" y="1462477"/>
            <a:ext cx="3950208" cy="646331"/>
          </a:xfrm>
          <a:prstGeom prst="rect">
            <a:avLst/>
          </a:prstGeom>
          <a:noFill/>
        </p:spPr>
        <p:txBody>
          <a:bodyPr wrap="square" rtlCol="0">
            <a:spAutoFit/>
          </a:bodyPr>
          <a:lstStyle/>
          <a:p>
            <a:pPr algn="just"/>
            <a:r>
              <a:rPr lang="es-ES" dirty="0"/>
              <a:t>Professional </a:t>
            </a:r>
            <a:r>
              <a:rPr lang="es-ES" dirty="0" err="1"/>
              <a:t>qualifications</a:t>
            </a:r>
            <a:r>
              <a:rPr lang="es-ES" dirty="0"/>
              <a:t> are </a:t>
            </a:r>
            <a:r>
              <a:rPr lang="es-ES" dirty="0" err="1"/>
              <a:t>organised</a:t>
            </a:r>
            <a:r>
              <a:rPr lang="es-ES" dirty="0"/>
              <a:t> </a:t>
            </a:r>
            <a:r>
              <a:rPr lang="es-ES" dirty="0" err="1"/>
              <a:t>into</a:t>
            </a:r>
            <a:r>
              <a:rPr lang="es-ES" dirty="0"/>
              <a:t> </a:t>
            </a:r>
            <a:r>
              <a:rPr lang="es-ES" dirty="0" err="1"/>
              <a:t>professional</a:t>
            </a:r>
            <a:r>
              <a:rPr lang="es-ES" dirty="0"/>
              <a:t> </a:t>
            </a:r>
            <a:r>
              <a:rPr lang="es-ES" dirty="0" err="1"/>
              <a:t>groups</a:t>
            </a:r>
            <a:endParaRPr lang="es-ES" b="1" dirty="0"/>
          </a:p>
        </p:txBody>
      </p:sp>
      <p:pic>
        <p:nvPicPr>
          <p:cNvPr id="7" name="Gráfico 6" descr="Mano con dedo índice apuntando a la derecha contorno">
            <a:extLst>
              <a:ext uri="{FF2B5EF4-FFF2-40B4-BE49-F238E27FC236}">
                <a16:creationId xmlns:a16="http://schemas.microsoft.com/office/drawing/2014/main" id="{06CCB722-7B59-6A4A-88EC-22914B8C6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87" y="1328442"/>
            <a:ext cx="914400" cy="914400"/>
          </a:xfrm>
          <a:prstGeom prst="rect">
            <a:avLst/>
          </a:prstGeom>
        </p:spPr>
      </p:pic>
      <p:sp>
        <p:nvSpPr>
          <p:cNvPr id="8" name="CuadroTexto 7">
            <a:extLst>
              <a:ext uri="{FF2B5EF4-FFF2-40B4-BE49-F238E27FC236}">
                <a16:creationId xmlns:a16="http://schemas.microsoft.com/office/drawing/2014/main" id="{491C8459-9CDE-1142-A439-4FAE0A39C8D5}"/>
              </a:ext>
            </a:extLst>
          </p:cNvPr>
          <p:cNvSpPr txBox="1"/>
          <p:nvPr/>
        </p:nvSpPr>
        <p:spPr>
          <a:xfrm>
            <a:off x="1810139" y="2649894"/>
            <a:ext cx="3377681" cy="646331"/>
          </a:xfrm>
          <a:prstGeom prst="rect">
            <a:avLst/>
          </a:prstGeom>
          <a:noFill/>
        </p:spPr>
        <p:txBody>
          <a:bodyPr wrap="square" rtlCol="0">
            <a:spAutoFit/>
          </a:bodyPr>
          <a:lstStyle/>
          <a:p>
            <a:r>
              <a:rPr lang="es-ES" dirty="0"/>
              <a:t>Professional </a:t>
            </a:r>
            <a:r>
              <a:rPr lang="es-ES" dirty="0" err="1"/>
              <a:t>Group</a:t>
            </a:r>
            <a:r>
              <a:rPr lang="es-ES" dirty="0"/>
              <a:t>: </a:t>
            </a:r>
            <a:r>
              <a:rPr lang="es-ES" dirty="0" err="1"/>
              <a:t>Electricity</a:t>
            </a:r>
            <a:r>
              <a:rPr lang="es-ES" dirty="0"/>
              <a:t> and Electronic</a:t>
            </a:r>
          </a:p>
        </p:txBody>
      </p:sp>
      <p:sp>
        <p:nvSpPr>
          <p:cNvPr id="9" name="CuadroTexto 8">
            <a:extLst>
              <a:ext uri="{FF2B5EF4-FFF2-40B4-BE49-F238E27FC236}">
                <a16:creationId xmlns:a16="http://schemas.microsoft.com/office/drawing/2014/main" id="{1F2355B3-2F40-ED43-8AD2-1C3B73854A3F}"/>
              </a:ext>
            </a:extLst>
          </p:cNvPr>
          <p:cNvSpPr txBox="1"/>
          <p:nvPr/>
        </p:nvSpPr>
        <p:spPr>
          <a:xfrm>
            <a:off x="1810139" y="3609192"/>
            <a:ext cx="3377681" cy="2031325"/>
          </a:xfrm>
          <a:prstGeom prst="rect">
            <a:avLst/>
          </a:prstGeom>
          <a:noFill/>
        </p:spPr>
        <p:txBody>
          <a:bodyPr wrap="square" rtlCol="0">
            <a:spAutoFit/>
          </a:bodyPr>
          <a:lstStyle/>
          <a:p>
            <a:r>
              <a:rPr lang="es-ES" dirty="0"/>
              <a:t>Professional sector: </a:t>
            </a:r>
            <a:r>
              <a:rPr lang="es-ES" dirty="0" err="1"/>
              <a:t>Informatic</a:t>
            </a:r>
            <a:r>
              <a:rPr lang="es-ES" dirty="0"/>
              <a:t> and </a:t>
            </a:r>
            <a:r>
              <a:rPr lang="es-ES" dirty="0" err="1"/>
              <a:t>Communications</a:t>
            </a:r>
            <a:endParaRPr lang="es-ES" dirty="0"/>
          </a:p>
          <a:p>
            <a:endParaRPr lang="es-ES" dirty="0"/>
          </a:p>
          <a:p>
            <a:r>
              <a:rPr lang="es-ES" dirty="0">
                <a:solidFill>
                  <a:srgbClr val="00B0F0"/>
                </a:solidFill>
              </a:rPr>
              <a:t>Professional </a:t>
            </a:r>
            <a:r>
              <a:rPr lang="es-ES" dirty="0" err="1">
                <a:solidFill>
                  <a:srgbClr val="00B0F0"/>
                </a:solidFill>
              </a:rPr>
              <a:t>Qualification</a:t>
            </a:r>
            <a:r>
              <a:rPr lang="es-ES" dirty="0">
                <a:solidFill>
                  <a:srgbClr val="00B0F0"/>
                </a:solidFill>
              </a:rPr>
              <a:t>: </a:t>
            </a:r>
            <a:r>
              <a:rPr lang="en-US" dirty="0">
                <a:solidFill>
                  <a:srgbClr val="00B0F0"/>
                </a:solidFill>
              </a:rPr>
              <a:t>5G Network Installer and Maintainer</a:t>
            </a:r>
          </a:p>
          <a:p>
            <a:endParaRPr lang="es-ES" dirty="0"/>
          </a:p>
          <a:p>
            <a:r>
              <a:rPr lang="es-ES" dirty="0" err="1"/>
              <a:t>Qualification</a:t>
            </a:r>
            <a:r>
              <a:rPr lang="es-ES" dirty="0"/>
              <a:t> </a:t>
            </a:r>
            <a:r>
              <a:rPr lang="es-ES" dirty="0" err="1"/>
              <a:t>structure</a:t>
            </a:r>
            <a:endParaRPr lang="es-ES" dirty="0"/>
          </a:p>
        </p:txBody>
      </p:sp>
      <p:pic>
        <p:nvPicPr>
          <p:cNvPr id="10" name="Gráfico 9" descr="Flecha: recto contorno">
            <a:extLst>
              <a:ext uri="{FF2B5EF4-FFF2-40B4-BE49-F238E27FC236}">
                <a16:creationId xmlns:a16="http://schemas.microsoft.com/office/drawing/2014/main" id="{1FEE731E-28E7-0B4A-B752-73E9B51B26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728210">
            <a:off x="5187820" y="5039084"/>
            <a:ext cx="914400" cy="914400"/>
          </a:xfrm>
          <a:prstGeom prst="rect">
            <a:avLst/>
          </a:prstGeom>
        </p:spPr>
      </p:pic>
      <p:cxnSp>
        <p:nvCxnSpPr>
          <p:cNvPr id="11" name="Conector recto 10">
            <a:extLst>
              <a:ext uri="{FF2B5EF4-FFF2-40B4-BE49-F238E27FC236}">
                <a16:creationId xmlns:a16="http://schemas.microsoft.com/office/drawing/2014/main" id="{AC1FD745-6BCC-374F-AD08-090D8868733C}"/>
              </a:ext>
            </a:extLst>
          </p:cNvPr>
          <p:cNvCxnSpPr>
            <a:cxnSpLocks/>
          </p:cNvCxnSpPr>
          <p:nvPr/>
        </p:nvCxnSpPr>
        <p:spPr>
          <a:xfrm>
            <a:off x="6529411" y="2460598"/>
            <a:ext cx="0" cy="3179919"/>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022E95D-06AA-7F48-A2BE-47548347A6F9}"/>
              </a:ext>
            </a:extLst>
          </p:cNvPr>
          <p:cNvSpPr txBox="1"/>
          <p:nvPr/>
        </p:nvSpPr>
        <p:spPr>
          <a:xfrm>
            <a:off x="7004180" y="2460598"/>
            <a:ext cx="3377681" cy="369332"/>
          </a:xfrm>
          <a:prstGeom prst="rect">
            <a:avLst/>
          </a:prstGeom>
          <a:noFill/>
        </p:spPr>
        <p:txBody>
          <a:bodyPr wrap="square" rtlCol="0">
            <a:spAutoFit/>
          </a:bodyPr>
          <a:lstStyle/>
          <a:p>
            <a:r>
              <a:rPr lang="es-ES" dirty="0" err="1"/>
              <a:t>Identification</a:t>
            </a:r>
            <a:r>
              <a:rPr lang="es-ES" dirty="0"/>
              <a:t> data</a:t>
            </a:r>
          </a:p>
        </p:txBody>
      </p:sp>
      <p:sp>
        <p:nvSpPr>
          <p:cNvPr id="14" name="CuadroTexto 13">
            <a:extLst>
              <a:ext uri="{FF2B5EF4-FFF2-40B4-BE49-F238E27FC236}">
                <a16:creationId xmlns:a16="http://schemas.microsoft.com/office/drawing/2014/main" id="{CF04AFE2-D328-6E4C-8C2B-D48442FFE9A9}"/>
              </a:ext>
            </a:extLst>
          </p:cNvPr>
          <p:cNvSpPr txBox="1"/>
          <p:nvPr/>
        </p:nvSpPr>
        <p:spPr>
          <a:xfrm>
            <a:off x="7004179" y="3915919"/>
            <a:ext cx="3377681" cy="369332"/>
          </a:xfrm>
          <a:prstGeom prst="rect">
            <a:avLst/>
          </a:prstGeom>
          <a:noFill/>
        </p:spPr>
        <p:txBody>
          <a:bodyPr wrap="square" rtlCol="0">
            <a:spAutoFit/>
          </a:bodyPr>
          <a:lstStyle/>
          <a:p>
            <a:r>
              <a:rPr lang="es-ES" dirty="0" err="1"/>
              <a:t>Competence</a:t>
            </a:r>
            <a:r>
              <a:rPr lang="es-ES" dirty="0"/>
              <a:t> </a:t>
            </a:r>
            <a:r>
              <a:rPr lang="es-ES" dirty="0" err="1"/>
              <a:t>unit</a:t>
            </a:r>
            <a:endParaRPr lang="es-ES" dirty="0"/>
          </a:p>
        </p:txBody>
      </p:sp>
      <p:sp>
        <p:nvSpPr>
          <p:cNvPr id="15" name="CuadroTexto 14">
            <a:extLst>
              <a:ext uri="{FF2B5EF4-FFF2-40B4-BE49-F238E27FC236}">
                <a16:creationId xmlns:a16="http://schemas.microsoft.com/office/drawing/2014/main" id="{5D426753-5B3F-A24C-8B64-98E20D8513EF}"/>
              </a:ext>
            </a:extLst>
          </p:cNvPr>
          <p:cNvSpPr txBox="1"/>
          <p:nvPr/>
        </p:nvSpPr>
        <p:spPr>
          <a:xfrm>
            <a:off x="6962823" y="5254388"/>
            <a:ext cx="3377681" cy="369332"/>
          </a:xfrm>
          <a:prstGeom prst="rect">
            <a:avLst/>
          </a:prstGeom>
          <a:noFill/>
        </p:spPr>
        <p:txBody>
          <a:bodyPr wrap="square" rtlCol="0">
            <a:spAutoFit/>
          </a:bodyPr>
          <a:lstStyle/>
          <a:p>
            <a:r>
              <a:rPr lang="es-ES" dirty="0"/>
              <a:t>Training modules</a:t>
            </a:r>
          </a:p>
        </p:txBody>
      </p:sp>
      <p:pic>
        <p:nvPicPr>
          <p:cNvPr id="17" name="Gráfico 16" descr="Signo de intercalación hacia la derecha contorno">
            <a:extLst>
              <a:ext uri="{FF2B5EF4-FFF2-40B4-BE49-F238E27FC236}">
                <a16:creationId xmlns:a16="http://schemas.microsoft.com/office/drawing/2014/main" id="{2F04394E-7688-D441-A363-C513510E89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65380" y="2658833"/>
            <a:ext cx="589975" cy="589975"/>
          </a:xfrm>
          <a:prstGeom prst="rect">
            <a:avLst/>
          </a:prstGeom>
        </p:spPr>
      </p:pic>
      <p:pic>
        <p:nvPicPr>
          <p:cNvPr id="18" name="Gráfico 17" descr="Signo de intercalación hacia la derecha contorno">
            <a:extLst>
              <a:ext uri="{FF2B5EF4-FFF2-40B4-BE49-F238E27FC236}">
                <a16:creationId xmlns:a16="http://schemas.microsoft.com/office/drawing/2014/main" id="{FF276221-03F1-D541-A185-11399367B2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65380" y="4513360"/>
            <a:ext cx="589975" cy="589975"/>
          </a:xfrm>
          <a:prstGeom prst="rect">
            <a:avLst/>
          </a:prstGeom>
        </p:spPr>
      </p:pic>
      <p:pic>
        <p:nvPicPr>
          <p:cNvPr id="19" name="Gráfico 18" descr="Signo de intercalación hacia la derecha contorno">
            <a:extLst>
              <a:ext uri="{FF2B5EF4-FFF2-40B4-BE49-F238E27FC236}">
                <a16:creationId xmlns:a16="http://schemas.microsoft.com/office/drawing/2014/main" id="{74FB85DD-8ED0-9E49-BF76-7E0FD35834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56058" y="3620931"/>
            <a:ext cx="589975" cy="589975"/>
          </a:xfrm>
          <a:prstGeom prst="rect">
            <a:avLst/>
          </a:prstGeom>
        </p:spPr>
      </p:pic>
      <p:pic>
        <p:nvPicPr>
          <p:cNvPr id="20" name="Gráfico 19" descr="Signo de intercalación hacia la derecha contorno">
            <a:extLst>
              <a:ext uri="{FF2B5EF4-FFF2-40B4-BE49-F238E27FC236}">
                <a16:creationId xmlns:a16="http://schemas.microsoft.com/office/drawing/2014/main" id="{6512E551-DEDC-BE40-8348-29C198A326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7679" y="5144066"/>
            <a:ext cx="589975" cy="589975"/>
          </a:xfrm>
          <a:prstGeom prst="rect">
            <a:avLst/>
          </a:prstGeom>
        </p:spPr>
      </p:pic>
    </p:spTree>
    <p:extLst>
      <p:ext uri="{BB962C8B-B14F-4D97-AF65-F5344CB8AC3E}">
        <p14:creationId xmlns:p14="http://schemas.microsoft.com/office/powerpoint/2010/main" val="305708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1D40E4EB-DCD4-CB45-B831-4195049BC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99" y="135627"/>
            <a:ext cx="2748674" cy="592651"/>
          </a:xfrm>
          <a:prstGeom prst="rect">
            <a:avLst/>
          </a:prstGeom>
        </p:spPr>
      </p:pic>
      <p:sp>
        <p:nvSpPr>
          <p:cNvPr id="5" name="CuadroTexto 4">
            <a:extLst>
              <a:ext uri="{FF2B5EF4-FFF2-40B4-BE49-F238E27FC236}">
                <a16:creationId xmlns:a16="http://schemas.microsoft.com/office/drawing/2014/main" id="{ACF9CB2F-6EA4-114A-A859-2FF0B46D1589}"/>
              </a:ext>
            </a:extLst>
          </p:cNvPr>
          <p:cNvSpPr txBox="1"/>
          <p:nvPr/>
        </p:nvSpPr>
        <p:spPr>
          <a:xfrm>
            <a:off x="729048" y="728278"/>
            <a:ext cx="7068065" cy="461665"/>
          </a:xfrm>
          <a:prstGeom prst="rect">
            <a:avLst/>
          </a:prstGeom>
          <a:noFill/>
        </p:spPr>
        <p:txBody>
          <a:bodyPr wrap="square" rtlCol="0">
            <a:spAutoFit/>
          </a:bodyPr>
          <a:lstStyle/>
          <a:p>
            <a:r>
              <a:rPr lang="es-ES" sz="2400" u="sng" dirty="0"/>
              <a:t>4.- </a:t>
            </a:r>
            <a:r>
              <a:rPr lang="es-ES" sz="2400" u="sng" dirty="0" err="1"/>
              <a:t>Specialisation</a:t>
            </a:r>
            <a:r>
              <a:rPr lang="es-ES" sz="2400" u="sng" dirty="0"/>
              <a:t> </a:t>
            </a:r>
            <a:r>
              <a:rPr lang="es-ES" sz="2400" u="sng" dirty="0" err="1"/>
              <a:t>program</a:t>
            </a:r>
            <a:endParaRPr lang="es-ES" sz="2400" u="sng" dirty="0"/>
          </a:p>
        </p:txBody>
      </p:sp>
      <p:sp>
        <p:nvSpPr>
          <p:cNvPr id="7" name="CuadroTexto 6">
            <a:extLst>
              <a:ext uri="{FF2B5EF4-FFF2-40B4-BE49-F238E27FC236}">
                <a16:creationId xmlns:a16="http://schemas.microsoft.com/office/drawing/2014/main" id="{E48AE7CF-41B0-E845-A5AD-56CD529C5A1C}"/>
              </a:ext>
            </a:extLst>
          </p:cNvPr>
          <p:cNvSpPr txBox="1"/>
          <p:nvPr/>
        </p:nvSpPr>
        <p:spPr>
          <a:xfrm>
            <a:off x="1171783" y="1557070"/>
            <a:ext cx="7873894" cy="369332"/>
          </a:xfrm>
          <a:prstGeom prst="rect">
            <a:avLst/>
          </a:prstGeom>
          <a:noFill/>
        </p:spPr>
        <p:txBody>
          <a:bodyPr wrap="square" rtlCol="0">
            <a:spAutoFit/>
          </a:bodyPr>
          <a:lstStyle/>
          <a:p>
            <a:pPr algn="just"/>
            <a:r>
              <a:rPr lang="en-US" dirty="0"/>
              <a:t>The </a:t>
            </a:r>
            <a:r>
              <a:rPr lang="en-US" dirty="0" err="1"/>
              <a:t>specialisation</a:t>
            </a:r>
            <a:r>
              <a:rPr lang="en-US" dirty="0"/>
              <a:t> course sets out the basic aspects of the curriculum </a:t>
            </a:r>
            <a:endParaRPr lang="es-ES" b="1" dirty="0"/>
          </a:p>
        </p:txBody>
      </p:sp>
      <p:pic>
        <p:nvPicPr>
          <p:cNvPr id="8" name="Gráfico 7" descr="Mano con dedo índice apuntando a la derecha contorno">
            <a:extLst>
              <a:ext uri="{FF2B5EF4-FFF2-40B4-BE49-F238E27FC236}">
                <a16:creationId xmlns:a16="http://schemas.microsoft.com/office/drawing/2014/main" id="{E4B0221F-7590-3D4C-AB8B-347C1D9BD4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383" y="1284536"/>
            <a:ext cx="914400" cy="914400"/>
          </a:xfrm>
          <a:prstGeom prst="rect">
            <a:avLst/>
          </a:prstGeom>
        </p:spPr>
      </p:pic>
      <p:sp>
        <p:nvSpPr>
          <p:cNvPr id="9" name="CuadroTexto 8">
            <a:extLst>
              <a:ext uri="{FF2B5EF4-FFF2-40B4-BE49-F238E27FC236}">
                <a16:creationId xmlns:a16="http://schemas.microsoft.com/office/drawing/2014/main" id="{A28435B7-0552-FC45-BFBC-D6BFC5D1AB4A}"/>
              </a:ext>
            </a:extLst>
          </p:cNvPr>
          <p:cNvSpPr txBox="1"/>
          <p:nvPr/>
        </p:nvSpPr>
        <p:spPr>
          <a:xfrm>
            <a:off x="714583" y="2903509"/>
            <a:ext cx="3377681" cy="2862322"/>
          </a:xfrm>
          <a:prstGeom prst="rect">
            <a:avLst/>
          </a:prstGeom>
          <a:noFill/>
        </p:spPr>
        <p:txBody>
          <a:bodyPr wrap="square" rtlCol="0">
            <a:spAutoFit/>
          </a:bodyPr>
          <a:lstStyle/>
          <a:p>
            <a:r>
              <a:rPr lang="es-ES" b="1" dirty="0" err="1">
                <a:solidFill>
                  <a:srgbClr val="00B0F0"/>
                </a:solidFill>
              </a:rPr>
              <a:t>Specialisation</a:t>
            </a:r>
            <a:r>
              <a:rPr lang="es-ES" b="1" dirty="0">
                <a:solidFill>
                  <a:srgbClr val="00B0F0"/>
                </a:solidFill>
              </a:rPr>
              <a:t> </a:t>
            </a:r>
            <a:r>
              <a:rPr lang="es-ES" b="1" dirty="0" err="1">
                <a:solidFill>
                  <a:srgbClr val="00B0F0"/>
                </a:solidFill>
              </a:rPr>
              <a:t>program</a:t>
            </a:r>
            <a:r>
              <a:rPr lang="es-ES" b="1" dirty="0">
                <a:solidFill>
                  <a:srgbClr val="00B0F0"/>
                </a:solidFill>
              </a:rPr>
              <a:t>: 5G </a:t>
            </a:r>
            <a:r>
              <a:rPr lang="es-ES" b="1" dirty="0" err="1">
                <a:solidFill>
                  <a:srgbClr val="00B0F0"/>
                </a:solidFill>
              </a:rPr>
              <a:t>network</a:t>
            </a:r>
            <a:r>
              <a:rPr lang="es-ES" b="1" dirty="0">
                <a:solidFill>
                  <a:srgbClr val="00B0F0"/>
                </a:solidFill>
              </a:rPr>
              <a:t> </a:t>
            </a:r>
            <a:r>
              <a:rPr lang="es-ES" b="1" dirty="0" err="1">
                <a:solidFill>
                  <a:srgbClr val="00B0F0"/>
                </a:solidFill>
              </a:rPr>
              <a:t>implementation</a:t>
            </a:r>
            <a:endParaRPr lang="es-ES" b="1" dirty="0">
              <a:solidFill>
                <a:srgbClr val="00B0F0"/>
              </a:solidFill>
            </a:endParaRPr>
          </a:p>
          <a:p>
            <a:pPr marL="285750" indent="-285750">
              <a:buFont typeface="Wingdings" panose="05000000000000000000" pitchFamily="2" charset="2"/>
              <a:buChar char="Ø"/>
            </a:pPr>
            <a:endParaRPr lang="es-ES" b="1" dirty="0">
              <a:solidFill>
                <a:srgbClr val="00B0F0"/>
              </a:solidFill>
            </a:endParaRPr>
          </a:p>
          <a:p>
            <a:pPr marL="285750" indent="-285750">
              <a:buFont typeface="Wingdings" panose="05000000000000000000" pitchFamily="2" charset="2"/>
              <a:buChar char="Ø"/>
            </a:pPr>
            <a:r>
              <a:rPr lang="es-ES" b="1" dirty="0" err="1"/>
              <a:t>Level</a:t>
            </a:r>
            <a:r>
              <a:rPr lang="es-ES" b="1" dirty="0"/>
              <a:t>: Professional </a:t>
            </a:r>
            <a:r>
              <a:rPr lang="es-ES" b="1" dirty="0" err="1"/>
              <a:t>Formation</a:t>
            </a:r>
            <a:endParaRPr lang="es-ES" b="1" dirty="0"/>
          </a:p>
          <a:p>
            <a:pPr marL="285750" indent="-285750">
              <a:buFont typeface="Wingdings" panose="05000000000000000000" pitchFamily="2" charset="2"/>
              <a:buChar char="Ø"/>
            </a:pPr>
            <a:r>
              <a:rPr lang="es-ES" b="1" dirty="0"/>
              <a:t>Medium </a:t>
            </a:r>
            <a:r>
              <a:rPr lang="es-ES" b="1" dirty="0" err="1"/>
              <a:t>degree</a:t>
            </a:r>
            <a:endParaRPr lang="es-ES" b="1" dirty="0"/>
          </a:p>
          <a:p>
            <a:pPr marL="285750" indent="-285750">
              <a:buFont typeface="Wingdings" panose="05000000000000000000" pitchFamily="2" charset="2"/>
              <a:buChar char="Ø"/>
            </a:pPr>
            <a:r>
              <a:rPr lang="es-ES" b="1" dirty="0" err="1"/>
              <a:t>Duration</a:t>
            </a:r>
            <a:r>
              <a:rPr lang="es-ES" b="1" dirty="0"/>
              <a:t>: 300 </a:t>
            </a:r>
            <a:r>
              <a:rPr lang="es-ES" b="1" dirty="0" err="1"/>
              <a:t>hours</a:t>
            </a:r>
            <a:endParaRPr lang="es-ES" b="1" dirty="0"/>
          </a:p>
          <a:p>
            <a:pPr marL="285750" indent="-285750">
              <a:buFont typeface="Wingdings" panose="05000000000000000000" pitchFamily="2" charset="2"/>
              <a:buChar char="Ø"/>
            </a:pPr>
            <a:r>
              <a:rPr lang="es-ES" b="1" dirty="0" err="1"/>
              <a:t>Professionalgroup</a:t>
            </a:r>
            <a:r>
              <a:rPr lang="es-ES" b="1" dirty="0"/>
              <a:t>: </a:t>
            </a:r>
            <a:r>
              <a:rPr lang="es-ES" b="1" dirty="0" err="1"/>
              <a:t>Electricity</a:t>
            </a:r>
            <a:r>
              <a:rPr lang="es-ES" b="1" dirty="0"/>
              <a:t> and Electronic</a:t>
            </a:r>
          </a:p>
          <a:p>
            <a:pPr marL="285750" indent="-285750">
              <a:buFont typeface="Wingdings" panose="05000000000000000000" pitchFamily="2" charset="2"/>
              <a:buChar char="Ø"/>
            </a:pPr>
            <a:r>
              <a:rPr lang="es-ES" b="1" dirty="0"/>
              <a:t>Reference in </a:t>
            </a:r>
            <a:r>
              <a:rPr lang="es-ES" b="1" dirty="0" err="1"/>
              <a:t>the</a:t>
            </a:r>
            <a:r>
              <a:rPr lang="es-ES" b="1" dirty="0"/>
              <a:t> International </a:t>
            </a:r>
            <a:r>
              <a:rPr lang="es-ES" b="1" dirty="0" err="1"/>
              <a:t>Classification</a:t>
            </a:r>
            <a:r>
              <a:rPr lang="es-ES" b="1" dirty="0"/>
              <a:t>:: P-P-3.5.4</a:t>
            </a:r>
          </a:p>
        </p:txBody>
      </p:sp>
      <p:sp>
        <p:nvSpPr>
          <p:cNvPr id="10" name="CuadroTexto 9">
            <a:extLst>
              <a:ext uri="{FF2B5EF4-FFF2-40B4-BE49-F238E27FC236}">
                <a16:creationId xmlns:a16="http://schemas.microsoft.com/office/drawing/2014/main" id="{AD50BE15-8165-F040-8F11-ECE5A257BA2C}"/>
              </a:ext>
            </a:extLst>
          </p:cNvPr>
          <p:cNvSpPr txBox="1"/>
          <p:nvPr/>
        </p:nvSpPr>
        <p:spPr>
          <a:xfrm>
            <a:off x="4549463" y="2293529"/>
            <a:ext cx="3168859" cy="4401205"/>
          </a:xfrm>
          <a:prstGeom prst="rect">
            <a:avLst/>
          </a:prstGeom>
          <a:noFill/>
        </p:spPr>
        <p:txBody>
          <a:bodyPr wrap="square" rtlCol="0">
            <a:spAutoFit/>
          </a:bodyPr>
          <a:lstStyle/>
          <a:p>
            <a:pPr algn="just"/>
            <a:r>
              <a:rPr lang="en-US" sz="2000" b="1" dirty="0"/>
              <a:t>The general competence </a:t>
            </a:r>
            <a:r>
              <a:rPr lang="en-US" sz="2000" dirty="0"/>
              <a:t>of this specialization course consists of implementing and maintaining 5G network infrastructure and interconnection equipment residing in data centers, applying current standards and regulations, quality protocols, privacy, digital security and occupational hazards, ensuring their functionality and respect for the environment.</a:t>
            </a:r>
            <a:endParaRPr lang="es-ES" dirty="0"/>
          </a:p>
        </p:txBody>
      </p:sp>
      <p:sp>
        <p:nvSpPr>
          <p:cNvPr id="11" name="CuadroTexto 10">
            <a:extLst>
              <a:ext uri="{FF2B5EF4-FFF2-40B4-BE49-F238E27FC236}">
                <a16:creationId xmlns:a16="http://schemas.microsoft.com/office/drawing/2014/main" id="{D98B376B-F378-B34D-9A09-ABC35EE9ED3B}"/>
              </a:ext>
            </a:extLst>
          </p:cNvPr>
          <p:cNvSpPr txBox="1"/>
          <p:nvPr/>
        </p:nvSpPr>
        <p:spPr>
          <a:xfrm>
            <a:off x="8326293" y="3211286"/>
            <a:ext cx="3437934" cy="2246769"/>
          </a:xfrm>
          <a:prstGeom prst="rect">
            <a:avLst/>
          </a:prstGeom>
          <a:noFill/>
        </p:spPr>
        <p:txBody>
          <a:bodyPr wrap="square" rtlCol="0">
            <a:spAutoFit/>
          </a:bodyPr>
          <a:lstStyle/>
          <a:p>
            <a:pPr algn="just"/>
            <a:r>
              <a:rPr lang="en-US" sz="2000" b="1" dirty="0"/>
              <a:t>People </a:t>
            </a:r>
            <a:r>
              <a:rPr lang="en-US" sz="2000" dirty="0"/>
              <a:t>who have obtained the certificate accrediting the successful completion of this course will be able to work in public and private companies in the Digital Economy and Industry sector.</a:t>
            </a:r>
            <a:endParaRPr lang="es-ES" dirty="0"/>
          </a:p>
        </p:txBody>
      </p:sp>
    </p:spTree>
    <p:extLst>
      <p:ext uri="{BB962C8B-B14F-4D97-AF65-F5344CB8AC3E}">
        <p14:creationId xmlns:p14="http://schemas.microsoft.com/office/powerpoint/2010/main" val="269989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4032B64D-DFFF-A240-8F18-FAE016B9F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99" y="135627"/>
            <a:ext cx="2748674" cy="592651"/>
          </a:xfrm>
          <a:prstGeom prst="rect">
            <a:avLst/>
          </a:prstGeom>
        </p:spPr>
      </p:pic>
      <p:sp>
        <p:nvSpPr>
          <p:cNvPr id="5" name="CuadroTexto 4">
            <a:extLst>
              <a:ext uri="{FF2B5EF4-FFF2-40B4-BE49-F238E27FC236}">
                <a16:creationId xmlns:a16="http://schemas.microsoft.com/office/drawing/2014/main" id="{87F47372-8A9F-EB40-9D86-27C7EF794456}"/>
              </a:ext>
            </a:extLst>
          </p:cNvPr>
          <p:cNvSpPr txBox="1"/>
          <p:nvPr/>
        </p:nvSpPr>
        <p:spPr>
          <a:xfrm>
            <a:off x="729048" y="728278"/>
            <a:ext cx="7068065" cy="461665"/>
          </a:xfrm>
          <a:prstGeom prst="rect">
            <a:avLst/>
          </a:prstGeom>
          <a:noFill/>
        </p:spPr>
        <p:txBody>
          <a:bodyPr wrap="square" rtlCol="0">
            <a:spAutoFit/>
          </a:bodyPr>
          <a:lstStyle/>
          <a:p>
            <a:r>
              <a:rPr lang="es-ES" sz="2400" u="sng" dirty="0"/>
              <a:t>5.- Profesional </a:t>
            </a:r>
            <a:r>
              <a:rPr lang="es-ES" sz="2400" u="sng" dirty="0" err="1"/>
              <a:t>profiles</a:t>
            </a:r>
            <a:endParaRPr lang="es-ES" sz="2400" u="sng" dirty="0"/>
          </a:p>
        </p:txBody>
      </p:sp>
      <p:sp>
        <p:nvSpPr>
          <p:cNvPr id="6" name="CuadroTexto 5">
            <a:extLst>
              <a:ext uri="{FF2B5EF4-FFF2-40B4-BE49-F238E27FC236}">
                <a16:creationId xmlns:a16="http://schemas.microsoft.com/office/drawing/2014/main" id="{A0697AD7-1F99-EB44-A8C5-50FB014B36F0}"/>
              </a:ext>
            </a:extLst>
          </p:cNvPr>
          <p:cNvSpPr txBox="1"/>
          <p:nvPr/>
        </p:nvSpPr>
        <p:spPr>
          <a:xfrm>
            <a:off x="1171782" y="1557070"/>
            <a:ext cx="5376501" cy="369332"/>
          </a:xfrm>
          <a:prstGeom prst="rect">
            <a:avLst/>
          </a:prstGeom>
          <a:noFill/>
        </p:spPr>
        <p:txBody>
          <a:bodyPr wrap="square" rtlCol="0">
            <a:spAutoFit/>
          </a:bodyPr>
          <a:lstStyle/>
          <a:p>
            <a:pPr algn="just"/>
            <a:r>
              <a:rPr lang="en-US" dirty="0"/>
              <a:t>The most relevant occupations and jobs are as follows: </a:t>
            </a:r>
            <a:endParaRPr lang="es-ES" b="1" dirty="0"/>
          </a:p>
        </p:txBody>
      </p:sp>
      <p:pic>
        <p:nvPicPr>
          <p:cNvPr id="7" name="Gráfico 6" descr="Mano con dedo índice apuntando a la derecha contorno">
            <a:extLst>
              <a:ext uri="{FF2B5EF4-FFF2-40B4-BE49-F238E27FC236}">
                <a16:creationId xmlns:a16="http://schemas.microsoft.com/office/drawing/2014/main" id="{11236298-9DFC-7F46-8A67-C78228EC9D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383" y="1284536"/>
            <a:ext cx="914400" cy="914400"/>
          </a:xfrm>
          <a:prstGeom prst="rect">
            <a:avLst/>
          </a:prstGeom>
        </p:spPr>
      </p:pic>
      <p:pic>
        <p:nvPicPr>
          <p:cNvPr id="10" name="Gráfico 9" descr="Usuario contorno">
            <a:extLst>
              <a:ext uri="{FF2B5EF4-FFF2-40B4-BE49-F238E27FC236}">
                <a16:creationId xmlns:a16="http://schemas.microsoft.com/office/drawing/2014/main" id="{20BB1A77-4600-4442-9B3F-A0C3BC8879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193" y="2226844"/>
            <a:ext cx="646332" cy="646332"/>
          </a:xfrm>
          <a:prstGeom prst="rect">
            <a:avLst/>
          </a:prstGeom>
        </p:spPr>
      </p:pic>
      <p:pic>
        <p:nvPicPr>
          <p:cNvPr id="11" name="Gráfico 10" descr="Usuario contorno">
            <a:extLst>
              <a:ext uri="{FF2B5EF4-FFF2-40B4-BE49-F238E27FC236}">
                <a16:creationId xmlns:a16="http://schemas.microsoft.com/office/drawing/2014/main" id="{1B8CB37E-18B0-EB4F-A29B-3CFA86E476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193" y="2937671"/>
            <a:ext cx="646332" cy="646332"/>
          </a:xfrm>
          <a:prstGeom prst="rect">
            <a:avLst/>
          </a:prstGeom>
        </p:spPr>
      </p:pic>
      <p:pic>
        <p:nvPicPr>
          <p:cNvPr id="12" name="Gráfico 11" descr="Usuario contorno">
            <a:extLst>
              <a:ext uri="{FF2B5EF4-FFF2-40B4-BE49-F238E27FC236}">
                <a16:creationId xmlns:a16="http://schemas.microsoft.com/office/drawing/2014/main" id="{E7C7F58A-55C4-E24A-B430-75DD31D193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8536" y="3819591"/>
            <a:ext cx="646332" cy="646332"/>
          </a:xfrm>
          <a:prstGeom prst="rect">
            <a:avLst/>
          </a:prstGeom>
        </p:spPr>
      </p:pic>
      <p:pic>
        <p:nvPicPr>
          <p:cNvPr id="13" name="Gráfico 12" descr="Usuario contorno">
            <a:extLst>
              <a:ext uri="{FF2B5EF4-FFF2-40B4-BE49-F238E27FC236}">
                <a16:creationId xmlns:a16="http://schemas.microsoft.com/office/drawing/2014/main" id="{DC5CBD1E-73C7-8A46-8B7E-E65F744E9F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193" y="4520491"/>
            <a:ext cx="646332" cy="646332"/>
          </a:xfrm>
          <a:prstGeom prst="rect">
            <a:avLst/>
          </a:prstGeom>
        </p:spPr>
      </p:pic>
      <p:pic>
        <p:nvPicPr>
          <p:cNvPr id="14" name="Gráfico 13" descr="Usuario contorno">
            <a:extLst>
              <a:ext uri="{FF2B5EF4-FFF2-40B4-BE49-F238E27FC236}">
                <a16:creationId xmlns:a16="http://schemas.microsoft.com/office/drawing/2014/main" id="{7C53BC8C-F09D-5142-998E-1D99CEEAB3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193" y="5456979"/>
            <a:ext cx="646332" cy="646332"/>
          </a:xfrm>
          <a:prstGeom prst="rect">
            <a:avLst/>
          </a:prstGeom>
        </p:spPr>
      </p:pic>
      <p:sp>
        <p:nvSpPr>
          <p:cNvPr id="20" name="CuadroTexto 19">
            <a:extLst>
              <a:ext uri="{FF2B5EF4-FFF2-40B4-BE49-F238E27FC236}">
                <a16:creationId xmlns:a16="http://schemas.microsoft.com/office/drawing/2014/main" id="{78B965D7-F4B5-48A9-9709-86E2A31B54B8}"/>
              </a:ext>
            </a:extLst>
          </p:cNvPr>
          <p:cNvSpPr txBox="1"/>
          <p:nvPr/>
        </p:nvSpPr>
        <p:spPr>
          <a:xfrm>
            <a:off x="4925961" y="2415164"/>
            <a:ext cx="5376501" cy="3785652"/>
          </a:xfrm>
          <a:prstGeom prst="rect">
            <a:avLst/>
          </a:prstGeom>
          <a:noFill/>
        </p:spPr>
        <p:txBody>
          <a:bodyPr wrap="square" rtlCol="0">
            <a:spAutoFit/>
          </a:bodyPr>
          <a:lstStyle>
            <a:defPPr>
              <a:defRPr lang="es-ES"/>
            </a:defPPr>
            <a:lvl1pPr>
              <a:defRPr sz="2000"/>
            </a:lvl1pPr>
          </a:lstStyle>
          <a:p>
            <a:r>
              <a:rPr lang="es-ES" dirty="0"/>
              <a:t>5G </a:t>
            </a:r>
            <a:r>
              <a:rPr lang="es-ES" dirty="0" err="1"/>
              <a:t>network</a:t>
            </a:r>
            <a:r>
              <a:rPr lang="es-ES" dirty="0"/>
              <a:t> </a:t>
            </a:r>
            <a:r>
              <a:rPr lang="es-ES" dirty="0" err="1"/>
              <a:t>infrastructure</a:t>
            </a:r>
            <a:r>
              <a:rPr lang="es-ES" dirty="0"/>
              <a:t> </a:t>
            </a:r>
            <a:r>
              <a:rPr lang="es-ES" dirty="0" err="1"/>
              <a:t>installer</a:t>
            </a:r>
            <a:r>
              <a:rPr lang="es-ES" dirty="0"/>
              <a:t> </a:t>
            </a:r>
            <a:r>
              <a:rPr lang="es-ES" dirty="0" err="1"/>
              <a:t>technician</a:t>
            </a:r>
            <a:endParaRPr lang="es-ES" dirty="0"/>
          </a:p>
          <a:p>
            <a:endParaRPr lang="es-ES" dirty="0"/>
          </a:p>
          <a:p>
            <a:r>
              <a:rPr lang="es-ES" dirty="0"/>
              <a:t>5G </a:t>
            </a:r>
            <a:r>
              <a:rPr lang="es-ES" dirty="0" err="1"/>
              <a:t>network</a:t>
            </a:r>
            <a:r>
              <a:rPr lang="es-ES" dirty="0"/>
              <a:t> </a:t>
            </a:r>
            <a:r>
              <a:rPr lang="es-ES" dirty="0" err="1"/>
              <a:t>infrastructure</a:t>
            </a:r>
            <a:r>
              <a:rPr lang="es-ES" dirty="0"/>
              <a:t> </a:t>
            </a:r>
            <a:r>
              <a:rPr lang="es-ES" dirty="0" err="1"/>
              <a:t>maintenance</a:t>
            </a:r>
            <a:r>
              <a:rPr lang="es-ES" dirty="0"/>
              <a:t> </a:t>
            </a:r>
            <a:r>
              <a:rPr lang="es-ES" dirty="0" err="1"/>
              <a:t>technician</a:t>
            </a:r>
            <a:endParaRPr lang="es-ES" dirty="0"/>
          </a:p>
          <a:p>
            <a:endParaRPr lang="es-ES" dirty="0"/>
          </a:p>
          <a:p>
            <a:r>
              <a:rPr lang="es-ES" dirty="0" err="1"/>
              <a:t>Remote</a:t>
            </a:r>
            <a:r>
              <a:rPr lang="es-ES" dirty="0"/>
              <a:t> 5G </a:t>
            </a:r>
            <a:r>
              <a:rPr lang="es-ES" dirty="0" err="1"/>
              <a:t>network</a:t>
            </a:r>
            <a:r>
              <a:rPr lang="es-ES" dirty="0"/>
              <a:t> </a:t>
            </a:r>
            <a:r>
              <a:rPr lang="es-ES" dirty="0" err="1"/>
              <a:t>interconnection</a:t>
            </a:r>
            <a:r>
              <a:rPr lang="es-ES" dirty="0"/>
              <a:t> </a:t>
            </a:r>
            <a:r>
              <a:rPr lang="es-ES" dirty="0" err="1"/>
              <a:t>operator</a:t>
            </a:r>
            <a:endParaRPr lang="es-ES" dirty="0"/>
          </a:p>
          <a:p>
            <a:endParaRPr lang="es-ES" dirty="0"/>
          </a:p>
          <a:p>
            <a:r>
              <a:rPr lang="es-ES" dirty="0"/>
              <a:t>5G </a:t>
            </a:r>
            <a:r>
              <a:rPr lang="es-ES" dirty="0" err="1"/>
              <a:t>network</a:t>
            </a:r>
            <a:r>
              <a:rPr lang="es-ES" dirty="0"/>
              <a:t> </a:t>
            </a:r>
            <a:r>
              <a:rPr lang="es-ES" dirty="0" err="1"/>
              <a:t>interconnection</a:t>
            </a:r>
            <a:r>
              <a:rPr lang="es-ES" dirty="0"/>
              <a:t> </a:t>
            </a:r>
            <a:r>
              <a:rPr lang="es-ES" dirty="0" err="1"/>
              <a:t>devices</a:t>
            </a:r>
            <a:r>
              <a:rPr lang="es-ES" dirty="0"/>
              <a:t> </a:t>
            </a:r>
            <a:r>
              <a:rPr lang="es-ES" dirty="0" err="1"/>
              <a:t>installer</a:t>
            </a:r>
            <a:r>
              <a:rPr lang="es-ES" dirty="0"/>
              <a:t> </a:t>
            </a:r>
            <a:r>
              <a:rPr lang="es-ES" dirty="0" err="1"/>
              <a:t>technician</a:t>
            </a:r>
            <a:endParaRPr lang="es-ES" dirty="0"/>
          </a:p>
          <a:p>
            <a:endParaRPr lang="es-ES" dirty="0"/>
          </a:p>
          <a:p>
            <a:r>
              <a:rPr lang="es-ES" dirty="0"/>
              <a:t>5G Network </a:t>
            </a:r>
            <a:r>
              <a:rPr lang="es-ES" dirty="0" err="1"/>
              <a:t>Interconnection</a:t>
            </a:r>
            <a:r>
              <a:rPr lang="es-ES" dirty="0"/>
              <a:t> </a:t>
            </a:r>
            <a:r>
              <a:rPr lang="es-ES" dirty="0" err="1"/>
              <a:t>Devices</a:t>
            </a:r>
            <a:r>
              <a:rPr lang="es-ES" dirty="0"/>
              <a:t> </a:t>
            </a:r>
            <a:r>
              <a:rPr lang="es-ES" dirty="0" err="1"/>
              <a:t>Maintenance</a:t>
            </a:r>
            <a:r>
              <a:rPr lang="es-ES" dirty="0"/>
              <a:t> </a:t>
            </a:r>
            <a:r>
              <a:rPr lang="es-ES" dirty="0" err="1"/>
              <a:t>Technician</a:t>
            </a:r>
            <a:endParaRPr lang="es-ES" dirty="0"/>
          </a:p>
        </p:txBody>
      </p:sp>
    </p:spTree>
    <p:extLst>
      <p:ext uri="{BB962C8B-B14F-4D97-AF65-F5344CB8AC3E}">
        <p14:creationId xmlns:p14="http://schemas.microsoft.com/office/powerpoint/2010/main" val="273573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F70AF903-9F4A-A649-A5E3-F78E1E973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99" y="135627"/>
            <a:ext cx="2748674" cy="592651"/>
          </a:xfrm>
          <a:prstGeom prst="rect">
            <a:avLst/>
          </a:prstGeom>
        </p:spPr>
      </p:pic>
      <p:sp>
        <p:nvSpPr>
          <p:cNvPr id="5" name="CuadroTexto 4">
            <a:extLst>
              <a:ext uri="{FF2B5EF4-FFF2-40B4-BE49-F238E27FC236}">
                <a16:creationId xmlns:a16="http://schemas.microsoft.com/office/drawing/2014/main" id="{9FBC14DD-DB9C-024B-80A9-E3598DB681E0}"/>
              </a:ext>
            </a:extLst>
          </p:cNvPr>
          <p:cNvSpPr txBox="1"/>
          <p:nvPr/>
        </p:nvSpPr>
        <p:spPr>
          <a:xfrm>
            <a:off x="729048" y="728278"/>
            <a:ext cx="7068065" cy="461665"/>
          </a:xfrm>
          <a:prstGeom prst="rect">
            <a:avLst/>
          </a:prstGeom>
          <a:noFill/>
        </p:spPr>
        <p:txBody>
          <a:bodyPr wrap="square" rtlCol="0">
            <a:spAutoFit/>
          </a:bodyPr>
          <a:lstStyle/>
          <a:p>
            <a:r>
              <a:rPr lang="es-ES" sz="2400" u="sng" dirty="0"/>
              <a:t>6.- Focus </a:t>
            </a:r>
            <a:r>
              <a:rPr lang="es-ES" sz="2400" u="sng" dirty="0" err="1"/>
              <a:t>of</a:t>
            </a:r>
            <a:r>
              <a:rPr lang="es-ES" sz="2400" u="sng" dirty="0"/>
              <a:t> </a:t>
            </a:r>
            <a:r>
              <a:rPr lang="es-ES" sz="2400" u="sng" dirty="0" err="1"/>
              <a:t>the</a:t>
            </a:r>
            <a:r>
              <a:rPr lang="es-ES" sz="2400" u="sng" dirty="0"/>
              <a:t> training</a:t>
            </a:r>
          </a:p>
        </p:txBody>
      </p:sp>
      <p:sp>
        <p:nvSpPr>
          <p:cNvPr id="6" name="CuadroTexto 5">
            <a:extLst>
              <a:ext uri="{FF2B5EF4-FFF2-40B4-BE49-F238E27FC236}">
                <a16:creationId xmlns:a16="http://schemas.microsoft.com/office/drawing/2014/main" id="{74A7F73A-DCF0-2F4C-BCDA-59ABA1268F2D}"/>
              </a:ext>
            </a:extLst>
          </p:cNvPr>
          <p:cNvSpPr txBox="1"/>
          <p:nvPr/>
        </p:nvSpPr>
        <p:spPr>
          <a:xfrm>
            <a:off x="1171783" y="1557070"/>
            <a:ext cx="3950208" cy="3416320"/>
          </a:xfrm>
          <a:prstGeom prst="rect">
            <a:avLst/>
          </a:prstGeom>
          <a:noFill/>
        </p:spPr>
        <p:txBody>
          <a:bodyPr wrap="square" rtlCol="0">
            <a:spAutoFit/>
          </a:bodyPr>
          <a:lstStyle/>
          <a:p>
            <a:pPr algn="just"/>
            <a:r>
              <a:rPr lang="en-US" dirty="0"/>
              <a:t>5G networks introduce new technologies and infrastructures that will support the main enabling solutions for digital transformation. </a:t>
            </a:r>
          </a:p>
          <a:p>
            <a:pPr algn="just"/>
            <a:r>
              <a:rPr lang="en-US" dirty="0"/>
              <a:t>This new paradigm will require specific expertise in both installation and maintenance, and also specialists who know the technology and can act quickly together with a large number of specialists who can provide network coverage for installation and maintenance. </a:t>
            </a:r>
            <a:endParaRPr lang="es-ES" dirty="0"/>
          </a:p>
        </p:txBody>
      </p:sp>
      <p:pic>
        <p:nvPicPr>
          <p:cNvPr id="7" name="Gráfico 6" descr="Mano con dedo índice apuntando a la derecha contorno">
            <a:extLst>
              <a:ext uri="{FF2B5EF4-FFF2-40B4-BE49-F238E27FC236}">
                <a16:creationId xmlns:a16="http://schemas.microsoft.com/office/drawing/2014/main" id="{1EDE3269-0C2A-D64B-B3EB-60EEBDEBC7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383" y="1423035"/>
            <a:ext cx="914400" cy="914400"/>
          </a:xfrm>
          <a:prstGeom prst="rect">
            <a:avLst/>
          </a:prstGeom>
        </p:spPr>
      </p:pic>
      <p:sp>
        <p:nvSpPr>
          <p:cNvPr id="8" name="CuadroTexto 7">
            <a:extLst>
              <a:ext uri="{FF2B5EF4-FFF2-40B4-BE49-F238E27FC236}">
                <a16:creationId xmlns:a16="http://schemas.microsoft.com/office/drawing/2014/main" id="{A2701D8A-30E6-D346-9863-E35B276AB9BD}"/>
              </a:ext>
            </a:extLst>
          </p:cNvPr>
          <p:cNvSpPr txBox="1"/>
          <p:nvPr/>
        </p:nvSpPr>
        <p:spPr>
          <a:xfrm>
            <a:off x="5259569" y="1028170"/>
            <a:ext cx="3116099" cy="369332"/>
          </a:xfrm>
          <a:prstGeom prst="rect">
            <a:avLst/>
          </a:prstGeom>
          <a:noFill/>
        </p:spPr>
        <p:txBody>
          <a:bodyPr wrap="square" rtlCol="0">
            <a:spAutoFit/>
          </a:bodyPr>
          <a:lstStyle/>
          <a:p>
            <a:r>
              <a:rPr lang="es-ES" b="1" dirty="0">
                <a:solidFill>
                  <a:srgbClr val="00B0F0"/>
                </a:solidFill>
              </a:rPr>
              <a:t>SPECIALISATION PROGRAM</a:t>
            </a:r>
          </a:p>
        </p:txBody>
      </p:sp>
      <p:sp>
        <p:nvSpPr>
          <p:cNvPr id="9" name="CuadroTexto 8">
            <a:extLst>
              <a:ext uri="{FF2B5EF4-FFF2-40B4-BE49-F238E27FC236}">
                <a16:creationId xmlns:a16="http://schemas.microsoft.com/office/drawing/2014/main" id="{3C859AF4-2326-334F-B60D-AA66923DB849}"/>
              </a:ext>
            </a:extLst>
          </p:cNvPr>
          <p:cNvSpPr txBox="1"/>
          <p:nvPr/>
        </p:nvSpPr>
        <p:spPr>
          <a:xfrm>
            <a:off x="5511961" y="3532780"/>
            <a:ext cx="3116099" cy="646331"/>
          </a:xfrm>
          <a:prstGeom prst="rect">
            <a:avLst/>
          </a:prstGeom>
          <a:noFill/>
        </p:spPr>
        <p:txBody>
          <a:bodyPr wrap="square" rtlCol="0">
            <a:spAutoFit/>
          </a:bodyPr>
          <a:lstStyle/>
          <a:p>
            <a:r>
              <a:rPr lang="es-ES" b="1" dirty="0">
                <a:solidFill>
                  <a:srgbClr val="00B0F0"/>
                </a:solidFill>
              </a:rPr>
              <a:t>5G SPECIALITY TIC 2021 CONOVCATION</a:t>
            </a:r>
          </a:p>
        </p:txBody>
      </p:sp>
      <p:sp>
        <p:nvSpPr>
          <p:cNvPr id="10" name="CuadroTexto 9">
            <a:extLst>
              <a:ext uri="{FF2B5EF4-FFF2-40B4-BE49-F238E27FC236}">
                <a16:creationId xmlns:a16="http://schemas.microsoft.com/office/drawing/2014/main" id="{0E2FF71C-F212-B849-B66E-D316EFA63858}"/>
              </a:ext>
            </a:extLst>
          </p:cNvPr>
          <p:cNvSpPr txBox="1"/>
          <p:nvPr/>
        </p:nvSpPr>
        <p:spPr>
          <a:xfrm>
            <a:off x="8123279" y="1016897"/>
            <a:ext cx="3950208" cy="2308324"/>
          </a:xfrm>
          <a:prstGeom prst="rect">
            <a:avLst/>
          </a:prstGeom>
          <a:noFill/>
        </p:spPr>
        <p:txBody>
          <a:bodyPr wrap="square" rtlCol="0">
            <a:spAutoFit/>
          </a:bodyPr>
          <a:lstStyle/>
          <a:p>
            <a:pPr algn="just"/>
            <a:r>
              <a:rPr lang="en-US" b="1" dirty="0"/>
              <a:t>First scenario: </a:t>
            </a:r>
            <a:r>
              <a:rPr lang="en-US" dirty="0"/>
              <a:t>Focus on teachers without age limit, training has started for VET teachers in the Community of Madrid</a:t>
            </a:r>
            <a:r>
              <a:rPr lang="en-US" b="1" dirty="0"/>
              <a:t>.</a:t>
            </a:r>
          </a:p>
          <a:p>
            <a:pPr algn="just"/>
            <a:r>
              <a:rPr lang="en-US" b="1" dirty="0"/>
              <a:t>Second scenario: </a:t>
            </a:r>
            <a:r>
              <a:rPr lang="en-US" dirty="0"/>
              <a:t>Extend to more regions and prepare the training with a focus on employees and unemployed workforce.</a:t>
            </a:r>
            <a:endParaRPr lang="es-ES" dirty="0"/>
          </a:p>
        </p:txBody>
      </p:sp>
      <p:sp>
        <p:nvSpPr>
          <p:cNvPr id="11" name="CuadroTexto 10">
            <a:extLst>
              <a:ext uri="{FF2B5EF4-FFF2-40B4-BE49-F238E27FC236}">
                <a16:creationId xmlns:a16="http://schemas.microsoft.com/office/drawing/2014/main" id="{8F7D4750-A953-DC4C-953D-E67342D2BED2}"/>
              </a:ext>
            </a:extLst>
          </p:cNvPr>
          <p:cNvSpPr txBox="1"/>
          <p:nvPr/>
        </p:nvSpPr>
        <p:spPr>
          <a:xfrm>
            <a:off x="8010565" y="3532780"/>
            <a:ext cx="3950208" cy="2308324"/>
          </a:xfrm>
          <a:prstGeom prst="rect">
            <a:avLst/>
          </a:prstGeom>
          <a:noFill/>
        </p:spPr>
        <p:txBody>
          <a:bodyPr wrap="square" rtlCol="0">
            <a:spAutoFit/>
          </a:bodyPr>
          <a:lstStyle/>
          <a:p>
            <a:pPr algn="just"/>
            <a:r>
              <a:rPr lang="en-US" dirty="0"/>
              <a:t>Workers who lack technological skills.</a:t>
            </a:r>
          </a:p>
          <a:p>
            <a:pPr algn="just"/>
            <a:r>
              <a:rPr lang="en-US" dirty="0"/>
              <a:t>In general, the following groups are considered priority groups for access to training: women, people under 30 years of age, people over 45 years of age, people with disabilities, long-term unemployed, workers in ERTE and ERE and SMEs workers.</a:t>
            </a:r>
          </a:p>
        </p:txBody>
      </p:sp>
    </p:spTree>
    <p:extLst>
      <p:ext uri="{BB962C8B-B14F-4D97-AF65-F5344CB8AC3E}">
        <p14:creationId xmlns:p14="http://schemas.microsoft.com/office/powerpoint/2010/main" val="234072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C2E3FF64-6C7E-9A4F-84EC-9D4AA8A90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588" y="146137"/>
            <a:ext cx="2748674" cy="592651"/>
          </a:xfrm>
          <a:prstGeom prst="rect">
            <a:avLst/>
          </a:prstGeom>
        </p:spPr>
      </p:pic>
      <p:sp>
        <p:nvSpPr>
          <p:cNvPr id="5" name="CuadroTexto 4">
            <a:extLst>
              <a:ext uri="{FF2B5EF4-FFF2-40B4-BE49-F238E27FC236}">
                <a16:creationId xmlns:a16="http://schemas.microsoft.com/office/drawing/2014/main" id="{6363ABED-C5D4-EA40-953F-00E3D07AC4A9}"/>
              </a:ext>
            </a:extLst>
          </p:cNvPr>
          <p:cNvSpPr txBox="1"/>
          <p:nvPr/>
        </p:nvSpPr>
        <p:spPr>
          <a:xfrm>
            <a:off x="2650441" y="2921168"/>
            <a:ext cx="6891118" cy="1015663"/>
          </a:xfrm>
          <a:prstGeom prst="rect">
            <a:avLst/>
          </a:prstGeom>
          <a:noFill/>
        </p:spPr>
        <p:txBody>
          <a:bodyPr wrap="square" rtlCol="0">
            <a:spAutoFit/>
          </a:bodyPr>
          <a:lstStyle/>
          <a:p>
            <a:r>
              <a:rPr lang="es-ES" sz="6000" dirty="0" err="1"/>
              <a:t>Thank</a:t>
            </a:r>
            <a:r>
              <a:rPr lang="es-ES" sz="6000" dirty="0"/>
              <a:t> </a:t>
            </a:r>
            <a:r>
              <a:rPr lang="es-ES" sz="6000" dirty="0" err="1"/>
              <a:t>you</a:t>
            </a:r>
            <a:r>
              <a:rPr lang="es-ES" sz="6000" dirty="0"/>
              <a:t> </a:t>
            </a:r>
            <a:r>
              <a:rPr lang="es-ES" sz="6000" dirty="0" err="1"/>
              <a:t>very</a:t>
            </a:r>
            <a:r>
              <a:rPr lang="es-ES" sz="6000" dirty="0"/>
              <a:t> </a:t>
            </a:r>
            <a:r>
              <a:rPr lang="es-ES" sz="6000" dirty="0" err="1"/>
              <a:t>much</a:t>
            </a:r>
            <a:r>
              <a:rPr lang="es-ES" sz="6000" dirty="0"/>
              <a:t> </a:t>
            </a:r>
          </a:p>
        </p:txBody>
      </p:sp>
    </p:spTree>
    <p:extLst>
      <p:ext uri="{BB962C8B-B14F-4D97-AF65-F5344CB8AC3E}">
        <p14:creationId xmlns:p14="http://schemas.microsoft.com/office/powerpoint/2010/main" val="29594543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629</Words>
  <Application>Microsoft Office PowerPoint</Application>
  <PresentationFormat>Widescreen</PresentationFormat>
  <Paragraphs>86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Tema de Office</vt:lpstr>
      <vt:lpstr>Prof. Qualification/5G specialization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Mapa de Formación en Competencias Digitales</dc:title>
  <dc:creator>Javier Miranda</dc:creator>
  <cp:lastModifiedBy>Anne Valles</cp:lastModifiedBy>
  <cp:revision>69</cp:revision>
  <dcterms:created xsi:type="dcterms:W3CDTF">2021-03-09T09:40:22Z</dcterms:created>
  <dcterms:modified xsi:type="dcterms:W3CDTF">2021-06-01T13:48:40Z</dcterms:modified>
</cp:coreProperties>
</file>