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5706969" r:id="rId2"/>
    <p:sldId id="2145706977" r:id="rId3"/>
    <p:sldId id="2145706983" r:id="rId4"/>
    <p:sldId id="2145706973" r:id="rId5"/>
    <p:sldId id="2145706974" r:id="rId6"/>
    <p:sldId id="2145706975" r:id="rId7"/>
    <p:sldId id="2145706984" r:id="rId8"/>
    <p:sldId id="2145706976" r:id="rId9"/>
    <p:sldId id="2145706979" r:id="rId10"/>
    <p:sldId id="2145706980" r:id="rId11"/>
    <p:sldId id="2145706981" r:id="rId12"/>
    <p:sldId id="2145706982" r:id="rId13"/>
    <p:sldId id="2145706978" r:id="rId14"/>
    <p:sldId id="2145706985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17679-59C0-4971-B204-D59B24552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948410-E510-499A-917D-591531561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B0906-75F4-4BDB-B520-07C9279F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3D04F6-1308-4B28-9919-5B5DA734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FF5279-941D-49F5-BC69-5906F5A3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9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3A74E-4E79-4188-B441-6D5ECF55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36394B-F18A-4294-8C28-B7A5152B6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1B1971-B54D-483B-A3FC-4805110F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26AE33-EA71-4734-92C7-E6BC1F69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01A56C-AFB4-402F-9745-FC22DA1C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AB94043-9804-40DF-9A6B-2EFAAF76D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7B0671-7A09-4167-977F-852289F61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47CC5C-3654-47A8-B306-A96EE809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AFAF77-F4A3-48AD-8AF3-F40C9256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A32C6-9326-4D99-B3C6-A6625CAA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80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no - Azzur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BD284CF-5A53-7E4C-A0FF-4F6F5FC5934D}"/>
              </a:ext>
            </a:extLst>
          </p:cNvPr>
          <p:cNvSpPr/>
          <p:nvPr userDrawn="1"/>
        </p:nvSpPr>
        <p:spPr>
          <a:xfrm>
            <a:off x="0" y="6161903"/>
            <a:ext cx="12192001" cy="696097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FC9D4B3B-DA08-D14A-A469-C98FFEDB75D5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3E706A71-5D21-9B43-9D04-E97A62E6B13E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3BE180F0-E6AE-BD41-8CA4-2B171B10B4E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105312" y="5072085"/>
            <a:ext cx="190699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700" cap="all">
                <a:solidFill>
                  <a:srgbClr val="002060"/>
                </a:solidFill>
                <a:latin typeface="TIM Sans" panose="02020503040602060503" pitchFamily="18" charset="77"/>
              </a:rPr>
              <a:t>confidential - market sensitive</a:t>
            </a:r>
          </a:p>
        </p:txBody>
      </p:sp>
      <p:pic>
        <p:nvPicPr>
          <p:cNvPr id="12" name="Immagine 11" descr="primario_rgb.png">
            <a:extLst>
              <a:ext uri="{FF2B5EF4-FFF2-40B4-BE49-F238E27FC236}">
                <a16:creationId xmlns:a16="http://schemas.microsoft.com/office/drawing/2014/main" id="{923FBD5E-9625-1649-9068-8EEDB952D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2" t="-21735" r="-5796" b="-23864"/>
          <a:stretch/>
        </p:blipFill>
        <p:spPr>
          <a:xfrm>
            <a:off x="225468" y="6323015"/>
            <a:ext cx="1114817" cy="379415"/>
          </a:xfrm>
          <a:prstGeom prst="rect">
            <a:avLst/>
          </a:prstGeom>
        </p:spPr>
      </p:pic>
      <p:sp>
        <p:nvSpPr>
          <p:cNvPr id="10" name="Segnaposto data 7">
            <a:extLst>
              <a:ext uri="{FF2B5EF4-FFF2-40B4-BE49-F238E27FC236}">
                <a16:creationId xmlns:a16="http://schemas.microsoft.com/office/drawing/2014/main" id="{F422FC34-0128-4452-9BEF-392EED292E68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 Sans" panose="02020503040602060503" pitchFamily="18" charset="77"/>
              </a:rPr>
              <a:t>Second Round Table of the DUFA! project on ageing workforces</a:t>
            </a:r>
            <a:endParaRPr lang="it-IT" b="1" dirty="0">
              <a:solidFill>
                <a:schemeClr val="bg1"/>
              </a:solidFill>
              <a:latin typeface="TIM Sans" panose="02020503040602060503" pitchFamily="18" charset="77"/>
            </a:endParaRPr>
          </a:p>
        </p:txBody>
      </p:sp>
      <p:sp>
        <p:nvSpPr>
          <p:cNvPr id="13" name="Segnaposto piè di pagina 8">
            <a:extLst>
              <a:ext uri="{FF2B5EF4-FFF2-40B4-BE49-F238E27FC236}">
                <a16:creationId xmlns:a16="http://schemas.microsoft.com/office/drawing/2014/main" id="{027BF37E-F4C9-4072-9A19-1B37C16196A5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>
                <a:solidFill>
                  <a:schemeClr val="bg1"/>
                </a:solidFill>
                <a:latin typeface="TIM Sans" panose="02020503040602060503" pitchFamily="18" charset="77"/>
              </a:rPr>
              <a:t>Andrea Rubera, Engagement Manager</a:t>
            </a:r>
          </a:p>
        </p:txBody>
      </p:sp>
    </p:spTree>
    <p:extLst>
      <p:ext uri="{BB962C8B-B14F-4D97-AF65-F5344CB8AC3E}">
        <p14:creationId xmlns:p14="http://schemas.microsoft.com/office/powerpoint/2010/main" val="264699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F75BE-1F31-45BA-9F73-89255576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3CB12E-79BE-40D8-AB55-10BF950FF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84057A-DC19-4602-93B2-1A0EA498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01AF05-77B8-4F95-A253-421B1BF0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50E9C5-0B09-42D0-AFEB-2FB48CFD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90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5FE401-1335-476C-8C1E-6F11348B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CC8264-F052-4D88-92D9-1E6998ADB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5391A8-D2CC-4D76-B522-D27D31D0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3DACE1-3903-41C7-A954-9C2C6B27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67DDA4-A30B-4E19-B3DA-AE2D9F8D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2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90A36-CF6C-4A1E-997A-A5A62EFE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753896-3D04-4857-B6ED-6C3805B90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13A1C7-F98A-446D-8ADC-25E06D8C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0A75E7-79B7-4875-9061-EFD45720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07DC35-9BE5-4B2D-8784-44055B76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B07540-8156-44C7-ACAD-03CEE194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52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CE057-4B0C-42B8-A5C3-FFC07FB8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4C3DD0-B79F-4745-91E0-45287E904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0A6B10-46B3-4F0E-84E2-D365E61FF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64DFB6-0AEF-426F-9442-AFA7AC82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C0E630-F1C0-4840-AD49-9F99E3F17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B97529-FF92-4055-8968-A05F00FD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AE8D9E3-9132-41FE-B9D5-EF6A817E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D7F86E-2560-427B-BDD4-22F2051F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0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1C339-2D24-4621-9EC2-0F1FFCE2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D479820-3850-46A4-BB97-101B5707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E13C69-819E-4750-8124-420B93CD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C531C3-FDC4-43C8-BB72-93F5C160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30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BE8D04-6288-4700-AE82-33132215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993E76-DADF-46A2-BCE7-B5CA0B68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370C03-66BD-459F-932C-3CDC77F2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59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C8EFC-94A2-4F89-B756-1FDD783E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9E3185-8EA0-4541-B3D7-0389D8C9C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11BFC1-0765-4B1B-B9B8-C900D3FCA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DC3059-8D03-4621-8FEA-31566E41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2B5CC0-B500-467F-8C9D-7400C10A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9F1BBF-5525-4168-AEEE-D9A30D5D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11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8B242-1235-4882-A342-0AA62E0D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37AB4A-4125-42B1-960B-95CE6C590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A9F6DB-FC32-47F8-AC8E-38AFFF83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F1E2E3-CC59-4015-B060-742DCE12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80D00D-6361-4A66-BEE9-7B4F807D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28AB4-43FD-4A36-98BA-C4515B82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1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1ED959-17B0-4E2A-A6FB-9E852E57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F735D7-4478-4656-912D-5E659A6F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EEB5F3-AF45-4F42-B12F-C4E44DBBE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B05F-2D5E-4F2C-BC55-EE5E5530A1D6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E0CFB-F763-4A51-8BE4-E3FF2F308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39C362-4B6F-41B1-9E02-B005E45EC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4B82-B99D-4864-8360-99EF6B4759D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MSIPCMContentMarking" descr="{&quot;HashCode&quot;:-1421341466,&quot;Placement&quot;:&quot;Footer&quot;,&quot;Top&quot;:521.96,&quot;Left&quot;:396.590637,&quot;SlideWidth&quot;:960,&quot;SlideHeight&quot;:540}">
            <a:extLst>
              <a:ext uri="{FF2B5EF4-FFF2-40B4-BE49-F238E27FC236}">
                <a16:creationId xmlns:a16="http://schemas.microsoft.com/office/drawing/2014/main" id="{AC25706D-B512-4BA0-BA3C-373DF4EB8EDE}"/>
              </a:ext>
            </a:extLst>
          </p:cNvPr>
          <p:cNvSpPr txBox="1"/>
          <p:nvPr userDrawn="1"/>
        </p:nvSpPr>
        <p:spPr>
          <a:xfrm>
            <a:off x="5036701" y="6628892"/>
            <a:ext cx="2118597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162850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EA2D879-5F0B-44BB-B029-DAE00CEA3FAC}"/>
              </a:ext>
            </a:extLst>
          </p:cNvPr>
          <p:cNvSpPr/>
          <p:nvPr/>
        </p:nvSpPr>
        <p:spPr>
          <a:xfrm>
            <a:off x="2346960" y="4033520"/>
            <a:ext cx="7355840" cy="185928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F33ADF8-70E4-4575-81E2-CFA7ADE3FAE9}"/>
              </a:ext>
            </a:extLst>
          </p:cNvPr>
          <p:cNvSpPr txBox="1"/>
          <p:nvPr/>
        </p:nvSpPr>
        <p:spPr>
          <a:xfrm>
            <a:off x="2489200" y="4205535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Digital Upskilling and engagement of the ageing workforce in TIM </a:t>
            </a:r>
            <a:endParaRPr lang="it-IT" sz="32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3CB5EAC-7BFC-4AB1-B0EA-09F27C0937B8}"/>
              </a:ext>
            </a:extLst>
          </p:cNvPr>
          <p:cNvSpPr txBox="1"/>
          <p:nvPr/>
        </p:nvSpPr>
        <p:spPr>
          <a:xfrm>
            <a:off x="3708400" y="5331657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June</a:t>
            </a:r>
            <a:r>
              <a:rPr lang="it-IT" sz="2400" dirty="0">
                <a:solidFill>
                  <a:schemeClr val="bg1"/>
                </a:solidFill>
                <a:latin typeface="TIM Sans Medium" panose="02020503040602060503" pitchFamily="18" charset="0"/>
              </a:rPr>
              <a:t> 3rd 2021</a:t>
            </a:r>
          </a:p>
        </p:txBody>
      </p:sp>
    </p:spTree>
    <p:extLst>
      <p:ext uri="{BB962C8B-B14F-4D97-AF65-F5344CB8AC3E}">
        <p14:creationId xmlns:p14="http://schemas.microsoft.com/office/powerpoint/2010/main" val="8777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P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iano </a:t>
            </a: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NexTIM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E6C49B-3115-47F5-9711-A0EAEB8E0488}"/>
              </a:ext>
            </a:extLst>
          </p:cNvPr>
          <p:cNvSpPr/>
          <p:nvPr/>
        </p:nvSpPr>
        <p:spPr>
          <a:xfrm>
            <a:off x="436880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180B35B-91B0-4174-8F80-250D6607919E}"/>
              </a:ext>
            </a:extLst>
          </p:cNvPr>
          <p:cNvSpPr/>
          <p:nvPr/>
        </p:nvSpPr>
        <p:spPr>
          <a:xfrm>
            <a:off x="3300247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B06A4F1-72AE-4C3A-8FCB-167146FDAB13}"/>
              </a:ext>
            </a:extLst>
          </p:cNvPr>
          <p:cNvSpPr/>
          <p:nvPr/>
        </p:nvSpPr>
        <p:spPr>
          <a:xfrm>
            <a:off x="6163614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6AAAC8F-78FE-4C5F-85BE-36AF0342617F}"/>
              </a:ext>
            </a:extLst>
          </p:cNvPr>
          <p:cNvSpPr/>
          <p:nvPr/>
        </p:nvSpPr>
        <p:spPr>
          <a:xfrm>
            <a:off x="9026981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DD4C1DA-360D-436C-99AA-0DCDDD298C53}"/>
              </a:ext>
            </a:extLst>
          </p:cNvPr>
          <p:cNvSpPr/>
          <p:nvPr/>
        </p:nvSpPr>
        <p:spPr>
          <a:xfrm>
            <a:off x="436880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7361614-6FED-4AF8-8F0B-099D6F70BD3A}"/>
              </a:ext>
            </a:extLst>
          </p:cNvPr>
          <p:cNvSpPr/>
          <p:nvPr/>
        </p:nvSpPr>
        <p:spPr>
          <a:xfrm>
            <a:off x="3300247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8C8602F-D5FC-425A-A646-0BADFC5313A1}"/>
              </a:ext>
            </a:extLst>
          </p:cNvPr>
          <p:cNvSpPr/>
          <p:nvPr/>
        </p:nvSpPr>
        <p:spPr>
          <a:xfrm>
            <a:off x="6163614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2ECB031-2E19-4612-9FE0-A0F582FAF92D}"/>
              </a:ext>
            </a:extLst>
          </p:cNvPr>
          <p:cNvSpPr/>
          <p:nvPr/>
        </p:nvSpPr>
        <p:spPr>
          <a:xfrm>
            <a:off x="9026981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B02C1677-446E-49D4-B6EB-128C8824B6DF}"/>
              </a:ext>
            </a:extLst>
          </p:cNvPr>
          <p:cNvSpPr txBox="1">
            <a:spLocks/>
          </p:cNvSpPr>
          <p:nvPr/>
        </p:nvSpPr>
        <p:spPr>
          <a:xfrm>
            <a:off x="52130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Cyber Security</a:t>
            </a: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Protecting your company's IT system means securing your company's data: seminars and testimonials from security experts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665C3174-7CBA-4006-923E-941DDDC70932}"/>
              </a:ext>
            </a:extLst>
          </p:cNvPr>
          <p:cNvSpPr txBox="1">
            <a:spLocks/>
          </p:cNvSpPr>
          <p:nvPr/>
        </p:nvSpPr>
        <p:spPr>
          <a:xfrm>
            <a:off x="59242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40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</a:t>
            </a:r>
            <a:r>
              <a:rPr lang="en-US" sz="1800" i="1" dirty="0">
                <a:solidFill>
                  <a:schemeClr val="bg1"/>
                </a:solidFill>
                <a:latin typeface="TIM Sans Medium" panose="02020503040602060503" pitchFamily="18" charset="0"/>
              </a:rPr>
              <a:t>pro </a:t>
            </a:r>
            <a:r>
              <a:rPr lang="en-US" sz="1800" i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capite</a:t>
            </a:r>
            <a:r>
              <a:rPr lang="en-US" sz="1800" i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1.300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people involved</a:t>
            </a:r>
            <a:endParaRPr lang="it-IT" sz="1600" u="sng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5A14CD0D-F8C8-439C-BE1D-10BE3B0DA58E}"/>
              </a:ext>
            </a:extLst>
          </p:cNvPr>
          <p:cNvSpPr txBox="1">
            <a:spLocks/>
          </p:cNvSpPr>
          <p:nvPr/>
        </p:nvSpPr>
        <p:spPr>
          <a:xfrm>
            <a:off x="3383101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>
                <a:solidFill>
                  <a:schemeClr val="bg1"/>
                </a:solidFill>
                <a:latin typeface="TIM Sans Medium" panose="02020503040602060503" pitchFamily="18" charset="0"/>
              </a:rPr>
              <a:t>Together</a:t>
            </a:r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The course aims to develop, enhance and evolve skills on 5G enabling the development and sale of new services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7E5E08CB-D0EA-448D-A986-74C276420394}"/>
              </a:ext>
            </a:extLst>
          </p:cNvPr>
          <p:cNvSpPr txBox="1">
            <a:spLocks/>
          </p:cNvSpPr>
          <p:nvPr/>
        </p:nvSpPr>
        <p:spPr>
          <a:xfrm>
            <a:off x="3403240" y="393680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110.000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hours of training </a:t>
            </a:r>
            <a:r>
              <a:rPr lang="en-US" sz="1800" i="1" dirty="0">
                <a:solidFill>
                  <a:srgbClr val="002060"/>
                </a:solidFill>
                <a:latin typeface="TIM Sans Medium" panose="02020503040602060503" pitchFamily="18" charset="0"/>
              </a:rPr>
              <a:t>pro </a:t>
            </a:r>
            <a:r>
              <a:rPr lang="en-US" sz="1800" i="1" dirty="0" err="1">
                <a:solidFill>
                  <a:srgbClr val="002060"/>
                </a:solidFill>
                <a:latin typeface="TIM Sans Medium" panose="02020503040602060503" pitchFamily="18" charset="0"/>
              </a:rPr>
              <a:t>capite</a:t>
            </a:r>
            <a:r>
              <a:rPr lang="en-US" sz="1800" i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provided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15.700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people</a:t>
            </a: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involved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FE2008B4-5601-4299-909A-E0AA258262FE}"/>
              </a:ext>
            </a:extLst>
          </p:cNvPr>
          <p:cNvSpPr txBox="1">
            <a:spLocks/>
          </p:cNvSpPr>
          <p:nvPr/>
        </p:nvSpPr>
        <p:spPr>
          <a:xfrm>
            <a:off x="9136988" y="1578184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Planet Sales</a:t>
            </a: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Techniques and methodologies for the reorganization of the area through training interventions of skill upgrading and adaption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0B0CE700-66C7-4745-9404-4001187191C5}"/>
              </a:ext>
            </a:extLst>
          </p:cNvPr>
          <p:cNvSpPr txBox="1">
            <a:spLocks/>
          </p:cNvSpPr>
          <p:nvPr/>
        </p:nvSpPr>
        <p:spPr>
          <a:xfrm>
            <a:off x="624646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The </a:t>
            </a:r>
            <a:r>
              <a:rPr lang="it-IT" sz="1800" b="1" dirty="0" err="1">
                <a:solidFill>
                  <a:srgbClr val="134193"/>
                </a:solidFill>
                <a:latin typeface="TIM Sans Medium" panose="02020503040602060503" pitchFamily="18" charset="0"/>
              </a:rPr>
              <a:t>New@Normal</a:t>
            </a:r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Webinar on change management, leadership, remote meeting management. Workshop on self-awareness, new Mindset, Flow 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FBE3CB85-4057-4A56-BB9A-E1132D31C8C6}"/>
              </a:ext>
            </a:extLst>
          </p:cNvPr>
          <p:cNvSpPr txBox="1">
            <a:spLocks/>
          </p:cNvSpPr>
          <p:nvPr/>
        </p:nvSpPr>
        <p:spPr>
          <a:xfrm>
            <a:off x="626660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1.500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80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people</a:t>
            </a: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involved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E4D65053-CA31-4677-BDF3-E6BD33D6C2E1}"/>
              </a:ext>
            </a:extLst>
          </p:cNvPr>
          <p:cNvSpPr txBox="1">
            <a:spLocks/>
          </p:cNvSpPr>
          <p:nvPr/>
        </p:nvSpPr>
        <p:spPr>
          <a:xfrm>
            <a:off x="9246635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75.600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endParaRPr lang="en-US" sz="1800" dirty="0">
              <a:solidFill>
                <a:srgbClr val="002060"/>
              </a:solidFill>
              <a:latin typeface="TIM Sans Medium" panose="020205030406020605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2.700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people involved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P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iano </a:t>
            </a: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NexTIM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E6C49B-3115-47F5-9711-A0EAEB8E0488}"/>
              </a:ext>
            </a:extLst>
          </p:cNvPr>
          <p:cNvSpPr/>
          <p:nvPr/>
        </p:nvSpPr>
        <p:spPr>
          <a:xfrm>
            <a:off x="436880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180B35B-91B0-4174-8F80-250D6607919E}"/>
              </a:ext>
            </a:extLst>
          </p:cNvPr>
          <p:cNvSpPr/>
          <p:nvPr/>
        </p:nvSpPr>
        <p:spPr>
          <a:xfrm>
            <a:off x="3300247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B06A4F1-72AE-4C3A-8FCB-167146FDAB13}"/>
              </a:ext>
            </a:extLst>
          </p:cNvPr>
          <p:cNvSpPr/>
          <p:nvPr/>
        </p:nvSpPr>
        <p:spPr>
          <a:xfrm>
            <a:off x="6163614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6AAAC8F-78FE-4C5F-85BE-36AF0342617F}"/>
              </a:ext>
            </a:extLst>
          </p:cNvPr>
          <p:cNvSpPr/>
          <p:nvPr/>
        </p:nvSpPr>
        <p:spPr>
          <a:xfrm>
            <a:off x="9026981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DD4C1DA-360D-436C-99AA-0DCDDD298C53}"/>
              </a:ext>
            </a:extLst>
          </p:cNvPr>
          <p:cNvSpPr/>
          <p:nvPr/>
        </p:nvSpPr>
        <p:spPr>
          <a:xfrm>
            <a:off x="436880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7361614-6FED-4AF8-8F0B-099D6F70BD3A}"/>
              </a:ext>
            </a:extLst>
          </p:cNvPr>
          <p:cNvSpPr/>
          <p:nvPr/>
        </p:nvSpPr>
        <p:spPr>
          <a:xfrm>
            <a:off x="3300247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8C8602F-D5FC-425A-A646-0BADFC5313A1}"/>
              </a:ext>
            </a:extLst>
          </p:cNvPr>
          <p:cNvSpPr/>
          <p:nvPr/>
        </p:nvSpPr>
        <p:spPr>
          <a:xfrm>
            <a:off x="6163614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2ECB031-2E19-4612-9FE0-A0F582FAF92D}"/>
              </a:ext>
            </a:extLst>
          </p:cNvPr>
          <p:cNvSpPr/>
          <p:nvPr/>
        </p:nvSpPr>
        <p:spPr>
          <a:xfrm>
            <a:off x="9026981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B02C1677-446E-49D4-B6EB-128C8824B6DF}"/>
              </a:ext>
            </a:extLst>
          </p:cNvPr>
          <p:cNvSpPr txBox="1">
            <a:spLocks/>
          </p:cNvSpPr>
          <p:nvPr/>
        </p:nvSpPr>
        <p:spPr>
          <a:xfrm>
            <a:off x="52130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Google Green</a:t>
            </a: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Train resources that will be involved in migrating and managing all GCP workloads in the coming months and years 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665C3174-7CBA-4006-923E-941DDDC70932}"/>
              </a:ext>
            </a:extLst>
          </p:cNvPr>
          <p:cNvSpPr txBox="1">
            <a:spLocks/>
          </p:cNvSpPr>
          <p:nvPr/>
        </p:nvSpPr>
        <p:spPr>
          <a:xfrm>
            <a:off x="59242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12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</a:t>
            </a:r>
            <a:r>
              <a:rPr lang="en-US" sz="1800" i="1" dirty="0">
                <a:solidFill>
                  <a:schemeClr val="bg1"/>
                </a:solidFill>
                <a:latin typeface="TIM Sans Medium" panose="02020503040602060503" pitchFamily="18" charset="0"/>
              </a:rPr>
              <a:t>pro </a:t>
            </a:r>
            <a:r>
              <a:rPr lang="en-US" sz="1800" i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capite</a:t>
            </a:r>
            <a:r>
              <a:rPr lang="en-US" sz="1800" i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2.600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people involved</a:t>
            </a:r>
            <a:endParaRPr lang="it-IT" sz="1600" u="sng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5A14CD0D-F8C8-439C-BE1D-10BE3B0DA58E}"/>
              </a:ext>
            </a:extLst>
          </p:cNvPr>
          <p:cNvSpPr txBox="1">
            <a:spLocks/>
          </p:cNvSpPr>
          <p:nvPr/>
        </p:nvSpPr>
        <p:spPr>
          <a:xfrm>
            <a:off x="3383101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Certifications</a:t>
            </a:r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PMI - PMO - JUMIPER - ITIL - CISCO and other numerous certifications issued every year to our employees 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7E5E08CB-D0EA-448D-A986-74C276420394}"/>
              </a:ext>
            </a:extLst>
          </p:cNvPr>
          <p:cNvSpPr txBox="1">
            <a:spLocks/>
          </p:cNvSpPr>
          <p:nvPr/>
        </p:nvSpPr>
        <p:spPr>
          <a:xfrm>
            <a:off x="3403240" y="393680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100/150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hours of training </a:t>
            </a:r>
            <a:r>
              <a:rPr lang="en-US" sz="1800" i="1" dirty="0">
                <a:solidFill>
                  <a:srgbClr val="002060"/>
                </a:solidFill>
                <a:latin typeface="TIM Sans Medium" panose="02020503040602060503" pitchFamily="18" charset="0"/>
              </a:rPr>
              <a:t>pro </a:t>
            </a:r>
            <a:r>
              <a:rPr lang="en-US" sz="1800" i="1" dirty="0" err="1">
                <a:solidFill>
                  <a:srgbClr val="002060"/>
                </a:solidFill>
                <a:latin typeface="TIM Sans Medium" panose="02020503040602060503" pitchFamily="18" charset="0"/>
              </a:rPr>
              <a:t>capite</a:t>
            </a:r>
            <a:r>
              <a:rPr lang="en-US" sz="1800" i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provided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Over 1.000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people</a:t>
            </a: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involved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FE2008B4-5601-4299-909A-E0AA258262FE}"/>
              </a:ext>
            </a:extLst>
          </p:cNvPr>
          <p:cNvSpPr txBox="1">
            <a:spLocks/>
          </p:cNvSpPr>
          <p:nvPr/>
        </p:nvSpPr>
        <p:spPr>
          <a:xfrm>
            <a:off x="9136988" y="1578184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Data </a:t>
            </a:r>
            <a:r>
              <a:rPr lang="it-IT" sz="1800" b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Driven</a:t>
            </a:r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Cult.</a:t>
            </a: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Pathway to address digital transformation: enabling technologies, artificial intelligence, data culture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0B0CE700-66C7-4745-9404-4001187191C5}"/>
              </a:ext>
            </a:extLst>
          </p:cNvPr>
          <p:cNvSpPr txBox="1">
            <a:spLocks/>
          </p:cNvSpPr>
          <p:nvPr/>
        </p:nvSpPr>
        <p:spPr>
          <a:xfrm>
            <a:off x="624646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G Suite</a:t>
            </a: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Didactics and exercises on the functionalities and potentialities of the Google Suite for remote collaboration and remote relationship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FBE3CB85-4057-4A56-BB9A-E1132D31C8C6}"/>
              </a:ext>
            </a:extLst>
          </p:cNvPr>
          <p:cNvSpPr txBox="1">
            <a:spLocks/>
          </p:cNvSpPr>
          <p:nvPr/>
        </p:nvSpPr>
        <p:spPr>
          <a:xfrm>
            <a:off x="626660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11.000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28.000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people</a:t>
            </a: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involved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E4D65053-CA31-4677-BDF3-E6BD33D6C2E1}"/>
              </a:ext>
            </a:extLst>
          </p:cNvPr>
          <p:cNvSpPr txBox="1">
            <a:spLocks/>
          </p:cNvSpPr>
          <p:nvPr/>
        </p:nvSpPr>
        <p:spPr>
          <a:xfrm>
            <a:off x="9246635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600.000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endParaRPr lang="en-US" sz="1800" dirty="0">
              <a:solidFill>
                <a:srgbClr val="002060"/>
              </a:solidFill>
              <a:latin typeface="TIM Sans Medium" panose="020205030406020605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All TIM people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involved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P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iano </a:t>
            </a: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NexTIM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E6C49B-3115-47F5-9711-A0EAEB8E0488}"/>
              </a:ext>
            </a:extLst>
          </p:cNvPr>
          <p:cNvSpPr/>
          <p:nvPr/>
        </p:nvSpPr>
        <p:spPr>
          <a:xfrm>
            <a:off x="436880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180B35B-91B0-4174-8F80-250D6607919E}"/>
              </a:ext>
            </a:extLst>
          </p:cNvPr>
          <p:cNvSpPr/>
          <p:nvPr/>
        </p:nvSpPr>
        <p:spPr>
          <a:xfrm>
            <a:off x="3300247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B06A4F1-72AE-4C3A-8FCB-167146FDAB13}"/>
              </a:ext>
            </a:extLst>
          </p:cNvPr>
          <p:cNvSpPr/>
          <p:nvPr/>
        </p:nvSpPr>
        <p:spPr>
          <a:xfrm>
            <a:off x="6163614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6AAAC8F-78FE-4C5F-85BE-36AF0342617F}"/>
              </a:ext>
            </a:extLst>
          </p:cNvPr>
          <p:cNvSpPr/>
          <p:nvPr/>
        </p:nvSpPr>
        <p:spPr>
          <a:xfrm>
            <a:off x="9026981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DD4C1DA-360D-436C-99AA-0DCDDD298C53}"/>
              </a:ext>
            </a:extLst>
          </p:cNvPr>
          <p:cNvSpPr/>
          <p:nvPr/>
        </p:nvSpPr>
        <p:spPr>
          <a:xfrm>
            <a:off x="436880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7361614-6FED-4AF8-8F0B-099D6F70BD3A}"/>
              </a:ext>
            </a:extLst>
          </p:cNvPr>
          <p:cNvSpPr/>
          <p:nvPr/>
        </p:nvSpPr>
        <p:spPr>
          <a:xfrm>
            <a:off x="3300247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8C8602F-D5FC-425A-A646-0BADFC5313A1}"/>
              </a:ext>
            </a:extLst>
          </p:cNvPr>
          <p:cNvSpPr/>
          <p:nvPr/>
        </p:nvSpPr>
        <p:spPr>
          <a:xfrm>
            <a:off x="6163614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2ECB031-2E19-4612-9FE0-A0F582FAF92D}"/>
              </a:ext>
            </a:extLst>
          </p:cNvPr>
          <p:cNvSpPr/>
          <p:nvPr/>
        </p:nvSpPr>
        <p:spPr>
          <a:xfrm>
            <a:off x="9026981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B02C1677-446E-49D4-B6EB-128C8824B6DF}"/>
              </a:ext>
            </a:extLst>
          </p:cNvPr>
          <p:cNvSpPr txBox="1">
            <a:spLocks/>
          </p:cNvSpPr>
          <p:nvPr/>
        </p:nvSpPr>
        <p:spPr>
          <a:xfrm>
            <a:off x="52130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Digital Enterprise</a:t>
            </a: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Specialized training on active and passive cycle functionality, asset management and finance on SAP HANA ERP platform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665C3174-7CBA-4006-923E-941DDDC70932}"/>
              </a:ext>
            </a:extLst>
          </p:cNvPr>
          <p:cNvSpPr txBox="1">
            <a:spLocks/>
          </p:cNvSpPr>
          <p:nvPr/>
        </p:nvSpPr>
        <p:spPr>
          <a:xfrm>
            <a:off x="59242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16.000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5.300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people involved</a:t>
            </a:r>
            <a:endParaRPr lang="it-IT" sz="1600" u="sng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5A14CD0D-F8C8-439C-BE1D-10BE3B0DA58E}"/>
              </a:ext>
            </a:extLst>
          </p:cNvPr>
          <p:cNvSpPr txBox="1">
            <a:spLocks/>
          </p:cNvSpPr>
          <p:nvPr/>
        </p:nvSpPr>
        <p:spPr>
          <a:xfrm>
            <a:off x="3383101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Linguistic</a:t>
            </a:r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Training</a:t>
            </a: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Comprehensive language training program for all employees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7E5E08CB-D0EA-448D-A986-74C276420394}"/>
              </a:ext>
            </a:extLst>
          </p:cNvPr>
          <p:cNvSpPr txBox="1">
            <a:spLocks/>
          </p:cNvSpPr>
          <p:nvPr/>
        </p:nvSpPr>
        <p:spPr>
          <a:xfrm>
            <a:off x="3403240" y="393680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94.230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20.000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people</a:t>
            </a: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involved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FE2008B4-5601-4299-909A-E0AA258262FE}"/>
              </a:ext>
            </a:extLst>
          </p:cNvPr>
          <p:cNvSpPr txBox="1">
            <a:spLocks/>
          </p:cNvSpPr>
          <p:nvPr/>
        </p:nvSpPr>
        <p:spPr>
          <a:xfrm>
            <a:off x="9136988" y="1578184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Reskill</a:t>
            </a:r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. For Job </a:t>
            </a:r>
            <a:r>
              <a:rPr lang="it-IT" sz="1800" b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Rotat</a:t>
            </a:r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.</a:t>
            </a: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monitoring of training learning of TIM people in job rotation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0B0CE700-66C7-4745-9404-4001187191C5}"/>
              </a:ext>
            </a:extLst>
          </p:cNvPr>
          <p:cNvSpPr txBox="1">
            <a:spLocks/>
          </p:cNvSpPr>
          <p:nvPr/>
        </p:nvSpPr>
        <p:spPr>
          <a:xfrm>
            <a:off x="624646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 err="1">
                <a:solidFill>
                  <a:srgbClr val="134193"/>
                </a:solidFill>
                <a:latin typeface="TIM Sans Medium" panose="02020503040602060503" pitchFamily="18" charset="0"/>
              </a:rPr>
              <a:t>Regulatory</a:t>
            </a:r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 Training</a:t>
            </a: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Align knowledge of regulatory regulations and processes related to equal treatment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FBE3CB85-4057-4A56-BB9A-E1132D31C8C6}"/>
              </a:ext>
            </a:extLst>
          </p:cNvPr>
          <p:cNvSpPr txBox="1">
            <a:spLocks/>
          </p:cNvSpPr>
          <p:nvPr/>
        </p:nvSpPr>
        <p:spPr>
          <a:xfrm>
            <a:off x="626660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15.000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1.700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people</a:t>
            </a: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involved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E4D65053-CA31-4677-BDF3-E6BD33D6C2E1}"/>
              </a:ext>
            </a:extLst>
          </p:cNvPr>
          <p:cNvSpPr txBox="1">
            <a:spLocks/>
          </p:cNvSpPr>
          <p:nvPr/>
        </p:nvSpPr>
        <p:spPr>
          <a:xfrm>
            <a:off x="9246635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2.000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 people</a:t>
            </a: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involved per year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L</a:t>
            </a:r>
            <a:r>
              <a:rPr lang="it-IT" sz="54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ongevity </a:t>
            </a:r>
            <a:r>
              <a:rPr lang="it-IT" sz="54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P</a:t>
            </a:r>
            <a:r>
              <a:rPr lang="it-IT" sz="54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rogram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21FDE03-ED33-43C7-A8E1-269F77D6EE89}"/>
              </a:ext>
            </a:extLst>
          </p:cNvPr>
          <p:cNvSpPr txBox="1"/>
          <p:nvPr/>
        </p:nvSpPr>
        <p:spPr>
          <a:xfrm>
            <a:off x="219160" y="1611123"/>
            <a:ext cx="1181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 Sans Light" panose="02020503040602060503" pitchFamily="18" charset="0"/>
              </a:rPr>
              <a:t>TIM is launching a multifaceted plan of initiatives to fully integrate more mature people and overcome age-related stereotypes. </a:t>
            </a:r>
            <a:endParaRPr lang="it-IT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30" name="Figura a mano libera 10">
            <a:extLst>
              <a:ext uri="{FF2B5EF4-FFF2-40B4-BE49-F238E27FC236}">
                <a16:creationId xmlns:a16="http://schemas.microsoft.com/office/drawing/2014/main" id="{E839BF17-B3EB-4F91-B839-E41EAE58394C}"/>
              </a:ext>
            </a:extLst>
          </p:cNvPr>
          <p:cNvSpPr/>
          <p:nvPr/>
        </p:nvSpPr>
        <p:spPr>
          <a:xfrm rot="5400000" flipV="1">
            <a:off x="4673600" y="-3403600"/>
            <a:ext cx="2438400" cy="11805920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0CFA093-A047-4F99-803E-6017EA0FFB5A}"/>
              </a:ext>
            </a:extLst>
          </p:cNvPr>
          <p:cNvSpPr/>
          <p:nvPr/>
        </p:nvSpPr>
        <p:spPr>
          <a:xfrm>
            <a:off x="304800" y="2391713"/>
            <a:ext cx="3630626" cy="920448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1E625291-9511-4B00-A9D8-36A537CA6BBA}"/>
              </a:ext>
            </a:extLst>
          </p:cNvPr>
          <p:cNvSpPr/>
          <p:nvPr/>
        </p:nvSpPr>
        <p:spPr>
          <a:xfrm>
            <a:off x="4158946" y="2391713"/>
            <a:ext cx="3630626" cy="920448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AA2DB6CA-19E9-4809-B4CD-6C3A418300F8}"/>
              </a:ext>
            </a:extLst>
          </p:cNvPr>
          <p:cNvSpPr/>
          <p:nvPr/>
        </p:nvSpPr>
        <p:spPr>
          <a:xfrm>
            <a:off x="8017903" y="2391713"/>
            <a:ext cx="3630626" cy="920448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E4D9CEAD-18C8-4BFD-A570-E1C1EF9E1DBA}"/>
              </a:ext>
            </a:extLst>
          </p:cNvPr>
          <p:cNvSpPr txBox="1">
            <a:spLocks/>
          </p:cNvSpPr>
          <p:nvPr/>
        </p:nvSpPr>
        <p:spPr>
          <a:xfrm>
            <a:off x="399387" y="2465608"/>
            <a:ext cx="3475079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Stemming the decline in productivity with a company population that is 50% 60 years old 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F2A052DD-6315-4229-85A8-0A88BE83F4B9}"/>
              </a:ext>
            </a:extLst>
          </p:cNvPr>
          <p:cNvSpPr txBox="1">
            <a:spLocks/>
          </p:cNvSpPr>
          <p:nvPr/>
        </p:nvSpPr>
        <p:spPr>
          <a:xfrm>
            <a:off x="4269605" y="2472496"/>
            <a:ext cx="3475079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Understanding how to foster intergenerational dialogue</a:t>
            </a:r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id="{DB961DCF-603E-4D04-A439-E15A0CCEC730}"/>
              </a:ext>
            </a:extLst>
          </p:cNvPr>
          <p:cNvSpPr txBox="1">
            <a:spLocks/>
          </p:cNvSpPr>
          <p:nvPr/>
        </p:nvSpPr>
        <p:spPr>
          <a:xfrm>
            <a:off x="8123751" y="2453660"/>
            <a:ext cx="3475079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Valuing everyone's contribution, while respecting the diversity offered by the company's life cycle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EFE67F2-EC74-4FD4-864C-24DA6420E2F8}"/>
              </a:ext>
            </a:extLst>
          </p:cNvPr>
          <p:cNvSpPr/>
          <p:nvPr/>
        </p:nvSpPr>
        <p:spPr>
          <a:xfrm>
            <a:off x="304800" y="3505200"/>
            <a:ext cx="11501120" cy="2535930"/>
          </a:xfrm>
          <a:prstGeom prst="rect">
            <a:avLst/>
          </a:prstGeom>
          <a:solidFill>
            <a:srgbClr val="B4C7E7">
              <a:alpha val="80000"/>
            </a:srgb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0CC92EC6-7497-420F-BBDD-F39D5B869252}"/>
              </a:ext>
            </a:extLst>
          </p:cNvPr>
          <p:cNvSpPr/>
          <p:nvPr/>
        </p:nvSpPr>
        <p:spPr>
          <a:xfrm>
            <a:off x="412627" y="3641366"/>
            <a:ext cx="53379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3600" b="1" spc="400" dirty="0">
                <a:solidFill>
                  <a:srgbClr val="002060"/>
                </a:solidFill>
                <a:latin typeface="TIM Sans Light" panose="02020503040602060503" pitchFamily="18" charset="0"/>
              </a:rPr>
              <a:t>Longevity Program</a:t>
            </a:r>
          </a:p>
          <a:p>
            <a:pPr lvl="0">
              <a:defRPr/>
            </a:pPr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We chose to go beyond the treatment of the generational theme as a </a:t>
            </a:r>
            <a:r>
              <a:rPr lang="en-US" sz="1600" b="1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"comparison between generations" </a:t>
            </a:r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and preferred the concept of </a:t>
            </a:r>
            <a:r>
              <a:rPr lang="en-US" sz="1600" b="1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working longevity </a:t>
            </a:r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aimed to the </a:t>
            </a:r>
            <a:r>
              <a:rPr lang="en-US" sz="1600" b="1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physical, psychological and motivational well-being of our people</a:t>
            </a:r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, until the end of the collaboration experience with TIM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  <a:ea typeface="+mj-ea"/>
              <a:cs typeface="+mj-cs"/>
            </a:endParaRP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44489939-BBEE-4913-94E5-F60EF704B337}"/>
              </a:ext>
            </a:extLst>
          </p:cNvPr>
          <p:cNvSpPr/>
          <p:nvPr/>
        </p:nvSpPr>
        <p:spPr>
          <a:xfrm>
            <a:off x="6317319" y="3641366"/>
            <a:ext cx="533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Longevity Program </a:t>
            </a:r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redesigns the company and its processes in function of the increase of working longevity and concerns: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Welfare services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The system for developing and measuring potential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Ad hoc training plan</a:t>
            </a:r>
          </a:p>
          <a:p>
            <a:pPr lvl="0">
              <a:defRPr/>
            </a:pPr>
            <a:r>
              <a:rPr lang="en-US" sz="1600" b="1" dirty="0">
                <a:solidFill>
                  <a:srgbClr val="002060"/>
                </a:solidFill>
                <a:latin typeface="TIM Sans Light" panose="02020503040602060503" pitchFamily="18" charset="0"/>
                <a:ea typeface="+mj-ea"/>
                <a:cs typeface="+mj-cs"/>
              </a:rPr>
              <a:t>Final goal: to consolidate mental capital and mental wellbeing, the conditions for realizing one's potential, being productive and creative and being with others.</a:t>
            </a:r>
            <a:endParaRPr lang="it-IT" sz="1600" b="1" dirty="0">
              <a:solidFill>
                <a:srgbClr val="002060"/>
              </a:solidFill>
              <a:latin typeface="TIM Sans Light" panose="020205030406020605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88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-10160" y="11744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 err="1">
                <a:solidFill>
                  <a:schemeClr val="bg1"/>
                </a:solidFill>
                <a:latin typeface="TIM Sans Light" panose="02020503040602060503" pitchFamily="18" charset="0"/>
              </a:rPr>
              <a:t>L</a:t>
            </a:r>
            <a:r>
              <a:rPr lang="it-IT" sz="5400" spc="400" dirty="0" err="1">
                <a:solidFill>
                  <a:schemeClr val="bg1"/>
                </a:solidFill>
                <a:latin typeface="TIM Sans Light" panose="02020503040602060503" pitchFamily="18" charset="0"/>
              </a:rPr>
              <a:t>ongevity</a:t>
            </a:r>
            <a:r>
              <a:rPr lang="it-IT" sz="54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r>
              <a:rPr lang="it-IT" sz="54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P</a:t>
            </a:r>
            <a:r>
              <a:rPr lang="it-IT" sz="54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rogram: steps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30" name="Figura a mano libera 10">
            <a:extLst>
              <a:ext uri="{FF2B5EF4-FFF2-40B4-BE49-F238E27FC236}">
                <a16:creationId xmlns:a16="http://schemas.microsoft.com/office/drawing/2014/main" id="{E839BF17-B3EB-4F91-B839-E41EAE58394C}"/>
              </a:ext>
            </a:extLst>
          </p:cNvPr>
          <p:cNvSpPr/>
          <p:nvPr/>
        </p:nvSpPr>
        <p:spPr>
          <a:xfrm rot="5400000" flipV="1">
            <a:off x="4673600" y="-3403600"/>
            <a:ext cx="2438400" cy="11805920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D2060BB-FB29-48E8-B3E7-CC66B22F1916}"/>
              </a:ext>
            </a:extLst>
          </p:cNvPr>
          <p:cNvSpPr/>
          <p:nvPr/>
        </p:nvSpPr>
        <p:spPr>
          <a:xfrm>
            <a:off x="712519" y="1567543"/>
            <a:ext cx="1258785" cy="125878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A97EA41-269B-447E-BAD5-0772AFED0443}"/>
              </a:ext>
            </a:extLst>
          </p:cNvPr>
          <p:cNvSpPr/>
          <p:nvPr/>
        </p:nvSpPr>
        <p:spPr>
          <a:xfrm>
            <a:off x="2683823" y="1567543"/>
            <a:ext cx="1258785" cy="125878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ACCC323-05D9-4D68-BC31-B922D3A859DF}"/>
              </a:ext>
            </a:extLst>
          </p:cNvPr>
          <p:cNvSpPr/>
          <p:nvPr/>
        </p:nvSpPr>
        <p:spPr>
          <a:xfrm>
            <a:off x="577933" y="3084352"/>
            <a:ext cx="1761506" cy="3020678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002060"/>
                </a:solidFill>
              </a:rPr>
              <a:t>WORK DRIVERS MAP</a:t>
            </a:r>
          </a:p>
          <a:p>
            <a:r>
              <a:rPr lang="it-IT" dirty="0" err="1">
                <a:solidFill>
                  <a:srgbClr val="002060"/>
                </a:solidFill>
              </a:rPr>
              <a:t>All</a:t>
            </a:r>
            <a:r>
              <a:rPr lang="it-IT" dirty="0">
                <a:solidFill>
                  <a:srgbClr val="002060"/>
                </a:solidFill>
              </a:rPr>
              <a:t> +55 </a:t>
            </a:r>
            <a:r>
              <a:rPr lang="it-IT" dirty="0" err="1">
                <a:solidFill>
                  <a:srgbClr val="002060"/>
                </a:solidFill>
              </a:rPr>
              <a:t>employees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mapped</a:t>
            </a:r>
            <a:r>
              <a:rPr lang="it-IT" dirty="0">
                <a:solidFill>
                  <a:srgbClr val="002060"/>
                </a:solidFill>
              </a:rPr>
              <a:t> on a 2 drivers </a:t>
            </a:r>
            <a:r>
              <a:rPr lang="it-IT" dirty="0" err="1">
                <a:solidFill>
                  <a:srgbClr val="002060"/>
                </a:solidFill>
              </a:rPr>
              <a:t>matrix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employability</a:t>
            </a:r>
            <a:r>
              <a:rPr lang="it-IT" dirty="0">
                <a:solidFill>
                  <a:srgbClr val="002060"/>
                </a:solidFill>
              </a:rPr>
              <a:t> and engagement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D973442-4525-48DB-8E86-DE87F4CB1D2C}"/>
              </a:ext>
            </a:extLst>
          </p:cNvPr>
          <p:cNvSpPr/>
          <p:nvPr/>
        </p:nvSpPr>
        <p:spPr>
          <a:xfrm>
            <a:off x="2432462" y="3084352"/>
            <a:ext cx="1761506" cy="3020678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002060"/>
                </a:solidFill>
              </a:rPr>
              <a:t>LONGEVITY WORKER ID CARD</a:t>
            </a:r>
          </a:p>
          <a:p>
            <a:r>
              <a:rPr lang="it-IT" dirty="0">
                <a:solidFill>
                  <a:srgbClr val="002060"/>
                </a:solidFill>
              </a:rPr>
              <a:t>Identikit of the </a:t>
            </a:r>
            <a:r>
              <a:rPr lang="it-IT" dirty="0" err="1">
                <a:solidFill>
                  <a:srgbClr val="002060"/>
                </a:solidFill>
              </a:rPr>
              <a:t>fully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engaged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employable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longevity</a:t>
            </a:r>
            <a:r>
              <a:rPr lang="it-IT" dirty="0">
                <a:solidFill>
                  <a:srgbClr val="002060"/>
                </a:solidFill>
              </a:rPr>
              <a:t> worker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DEAC9442-0E78-453C-8CE2-6E24D187BE12}"/>
              </a:ext>
            </a:extLst>
          </p:cNvPr>
          <p:cNvSpPr/>
          <p:nvPr/>
        </p:nvSpPr>
        <p:spPr>
          <a:xfrm>
            <a:off x="4538352" y="1567543"/>
            <a:ext cx="1258785" cy="125878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17B1F24-6616-4C2C-A4D4-E3FF2F4ACA82}"/>
              </a:ext>
            </a:extLst>
          </p:cNvPr>
          <p:cNvSpPr/>
          <p:nvPr/>
        </p:nvSpPr>
        <p:spPr>
          <a:xfrm>
            <a:off x="4286991" y="3084352"/>
            <a:ext cx="1761506" cy="3020678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002060"/>
                </a:solidFill>
              </a:rPr>
              <a:t>OVERALL TRAINING</a:t>
            </a:r>
          </a:p>
          <a:p>
            <a:r>
              <a:rPr lang="it-IT" dirty="0">
                <a:solidFill>
                  <a:srgbClr val="002060"/>
                </a:solidFill>
              </a:rPr>
              <a:t>E—learning and </a:t>
            </a:r>
            <a:r>
              <a:rPr lang="it-IT" dirty="0" err="1">
                <a:solidFill>
                  <a:srgbClr val="002060"/>
                </a:solidFill>
              </a:rPr>
              <a:t>sync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traning</a:t>
            </a:r>
            <a:r>
              <a:rPr lang="it-IT" dirty="0">
                <a:solidFill>
                  <a:srgbClr val="002060"/>
                </a:solidFill>
              </a:rPr>
              <a:t> on </a:t>
            </a:r>
            <a:r>
              <a:rPr lang="it-IT" dirty="0" err="1">
                <a:solidFill>
                  <a:srgbClr val="002060"/>
                </a:solidFill>
              </a:rPr>
              <a:t>age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bias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longevity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working</a:t>
            </a:r>
            <a:r>
              <a:rPr lang="it-IT" dirty="0">
                <a:solidFill>
                  <a:srgbClr val="002060"/>
                </a:solidFill>
              </a:rPr>
              <a:t> for: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002060"/>
                </a:solidFill>
              </a:rPr>
              <a:t>All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workforce</a:t>
            </a: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2060"/>
                </a:solidFill>
              </a:rPr>
              <a:t>HR BP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2060"/>
                </a:solidFill>
              </a:rPr>
              <a:t>Managers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60AE9925-13FB-4BEF-A68A-1A6D67688365}"/>
              </a:ext>
            </a:extLst>
          </p:cNvPr>
          <p:cNvSpPr/>
          <p:nvPr/>
        </p:nvSpPr>
        <p:spPr>
          <a:xfrm>
            <a:off x="6392881" y="1567543"/>
            <a:ext cx="1258785" cy="125878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D35FD24-C156-4416-B446-CA3AE862899E}"/>
              </a:ext>
            </a:extLst>
          </p:cNvPr>
          <p:cNvSpPr/>
          <p:nvPr/>
        </p:nvSpPr>
        <p:spPr>
          <a:xfrm>
            <a:off x="6141520" y="3084352"/>
            <a:ext cx="1761506" cy="3020678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002060"/>
                </a:solidFill>
              </a:rPr>
              <a:t>SPECIFIC TRAINING</a:t>
            </a:r>
          </a:p>
          <a:p>
            <a:r>
              <a:rPr lang="it-IT" dirty="0">
                <a:solidFill>
                  <a:srgbClr val="002060"/>
                </a:solidFill>
              </a:rPr>
              <a:t>E—learning for the </a:t>
            </a:r>
            <a:r>
              <a:rPr lang="it-IT" dirty="0" err="1">
                <a:solidFill>
                  <a:srgbClr val="002060"/>
                </a:solidFill>
              </a:rPr>
              <a:t>specific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longevity</a:t>
            </a:r>
            <a:r>
              <a:rPr lang="it-IT" dirty="0">
                <a:solidFill>
                  <a:srgbClr val="002060"/>
                </a:solidFill>
              </a:rPr>
              <a:t> targets: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Uptrends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Masters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Costrained</a:t>
            </a: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Underwater</a:t>
            </a: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8EA2C9DE-E002-4A92-BDDB-6CF8C085A9EB}"/>
              </a:ext>
            </a:extLst>
          </p:cNvPr>
          <p:cNvSpPr/>
          <p:nvPr/>
        </p:nvSpPr>
        <p:spPr>
          <a:xfrm>
            <a:off x="8298868" y="1567543"/>
            <a:ext cx="1258785" cy="125878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CD176F5-14AF-4B58-AFFB-31BBC1E959C1}"/>
              </a:ext>
            </a:extLst>
          </p:cNvPr>
          <p:cNvSpPr/>
          <p:nvPr/>
        </p:nvSpPr>
        <p:spPr>
          <a:xfrm>
            <a:off x="8047507" y="3084352"/>
            <a:ext cx="1761506" cy="3020678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002060"/>
                </a:solidFill>
              </a:rPr>
              <a:t>WELLBEING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physical activity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stress reduction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Lifestyles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prevention</a:t>
            </a: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16FF9C40-AE0E-49D6-B73F-C5AA1F325997}"/>
              </a:ext>
            </a:extLst>
          </p:cNvPr>
          <p:cNvSpPr/>
          <p:nvPr/>
        </p:nvSpPr>
        <p:spPr>
          <a:xfrm>
            <a:off x="10169962" y="1567543"/>
            <a:ext cx="1258785" cy="125878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D5212E3-D892-44C6-B8B0-CCC74EF6F28F}"/>
              </a:ext>
            </a:extLst>
          </p:cNvPr>
          <p:cNvSpPr/>
          <p:nvPr/>
        </p:nvSpPr>
        <p:spPr>
          <a:xfrm>
            <a:off x="9918601" y="3084352"/>
            <a:ext cx="1761506" cy="3020678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002060"/>
                </a:solidFill>
              </a:rPr>
              <a:t>PRE-RETIREMENT &amp; CELEBRATION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G</a:t>
            </a:r>
            <a:r>
              <a:rPr lang="it-IT" sz="54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enerations in </a:t>
            </a:r>
            <a:r>
              <a:rPr lang="it-IT" sz="54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TIM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21FDE03-ED33-43C7-A8E1-269F77D6EE89}"/>
              </a:ext>
            </a:extLst>
          </p:cNvPr>
          <p:cNvSpPr txBox="1"/>
          <p:nvPr/>
        </p:nvSpPr>
        <p:spPr>
          <a:xfrm>
            <a:off x="219160" y="1306858"/>
            <a:ext cx="1150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 Sans Light" panose="02020503040602060503" pitchFamily="18" charset="0"/>
              </a:rPr>
              <a:t>The average age of people, in TIM, is </a:t>
            </a:r>
            <a:r>
              <a:rPr lang="en-US" sz="2400" b="1" dirty="0">
                <a:solidFill>
                  <a:schemeClr val="bg1"/>
                </a:solidFill>
                <a:latin typeface="TIM Sans Light" panose="02020503040602060503" pitchFamily="18" charset="0"/>
              </a:rPr>
              <a:t>about 52 years</a:t>
            </a:r>
            <a:r>
              <a:rPr lang="en-US" sz="2000" b="1" dirty="0">
                <a:solidFill>
                  <a:schemeClr val="bg1"/>
                </a:solidFill>
                <a:latin typeface="TIM Sans Light" panose="02020503040602060503" pitchFamily="18" charset="0"/>
              </a:rPr>
              <a:t>. In the next 10 years we will have a prevalent population of people over-60.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 Sans Light" panose="02020503040602060503" pitchFamily="18" charset="0"/>
              </a:rPr>
              <a:t>More than 78% of the workforce are over 50</a:t>
            </a:r>
            <a:endParaRPr lang="it-IT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30" name="Figura a mano libera 10">
            <a:extLst>
              <a:ext uri="{FF2B5EF4-FFF2-40B4-BE49-F238E27FC236}">
                <a16:creationId xmlns:a16="http://schemas.microsoft.com/office/drawing/2014/main" id="{E839BF17-B3EB-4F91-B839-E41EAE58394C}"/>
              </a:ext>
            </a:extLst>
          </p:cNvPr>
          <p:cNvSpPr/>
          <p:nvPr/>
        </p:nvSpPr>
        <p:spPr>
          <a:xfrm rot="5400000" flipV="1">
            <a:off x="4673600" y="-3403600"/>
            <a:ext cx="2438400" cy="11805920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92C8B44-6CFD-4A40-9FF9-BD939C96016F}"/>
              </a:ext>
            </a:extLst>
          </p:cNvPr>
          <p:cNvSpPr/>
          <p:nvPr/>
        </p:nvSpPr>
        <p:spPr>
          <a:xfrm>
            <a:off x="304800" y="2489200"/>
            <a:ext cx="11501120" cy="1899920"/>
          </a:xfrm>
          <a:prstGeom prst="rect">
            <a:avLst/>
          </a:prstGeom>
          <a:solidFill>
            <a:srgbClr val="B4C7E7">
              <a:alpha val="80000"/>
            </a:srgb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3A55A686-5448-4895-A033-B810B99A12B0}"/>
              </a:ext>
            </a:extLst>
          </p:cNvPr>
          <p:cNvSpPr txBox="1">
            <a:spLocks/>
          </p:cNvSpPr>
          <p:nvPr/>
        </p:nvSpPr>
        <p:spPr>
          <a:xfrm>
            <a:off x="985160" y="276286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b="1" dirty="0">
                <a:solidFill>
                  <a:srgbClr val="002060"/>
                </a:solidFill>
                <a:latin typeface="TIM Sans Heavy" panose="02020503040602060503" pitchFamily="18" charset="0"/>
              </a:rPr>
              <a:t>39,6%</a:t>
            </a:r>
            <a:endParaRPr lang="it-IT" sz="6000" dirty="0">
              <a:solidFill>
                <a:srgbClr val="002060"/>
              </a:solidFill>
              <a:latin typeface="TIM Sans Heavy" panose="02020503040602060503" pitchFamily="18" charset="0"/>
            </a:endParaRPr>
          </a:p>
          <a:p>
            <a:pPr algn="ctr"/>
            <a:r>
              <a:rPr lang="it-IT" sz="2800" dirty="0">
                <a:solidFill>
                  <a:srgbClr val="002060"/>
                </a:solidFill>
                <a:latin typeface="TIM Sans Light" panose="02020503040602060503" pitchFamily="18" charset="0"/>
              </a:rPr>
              <a:t>Baby </a:t>
            </a:r>
            <a:r>
              <a:rPr lang="it-IT" sz="2800" dirty="0" err="1">
                <a:solidFill>
                  <a:srgbClr val="002060"/>
                </a:solidFill>
                <a:latin typeface="TIM Sans Light" panose="02020503040602060503" pitchFamily="18" charset="0"/>
              </a:rPr>
              <a:t>boomers</a:t>
            </a:r>
            <a:endParaRPr lang="it-IT" sz="28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F7873937-DC36-4906-8725-A585F55097FA}"/>
              </a:ext>
            </a:extLst>
          </p:cNvPr>
          <p:cNvSpPr txBox="1">
            <a:spLocks/>
          </p:cNvSpPr>
          <p:nvPr/>
        </p:nvSpPr>
        <p:spPr>
          <a:xfrm>
            <a:off x="4570943" y="2716068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b="1" dirty="0">
                <a:solidFill>
                  <a:srgbClr val="002060"/>
                </a:solidFill>
                <a:latin typeface="TIM Sans Heavy" panose="02020503040602060503" pitchFamily="18" charset="0"/>
              </a:rPr>
              <a:t>54,9%</a:t>
            </a:r>
            <a:endParaRPr lang="it-IT" sz="6000" dirty="0">
              <a:solidFill>
                <a:srgbClr val="002060"/>
              </a:solidFill>
              <a:latin typeface="TIM Sans Heavy" panose="02020503040602060503" pitchFamily="18" charset="0"/>
            </a:endParaRPr>
          </a:p>
          <a:p>
            <a:pPr algn="ctr"/>
            <a:r>
              <a:rPr lang="it-IT" sz="2800" dirty="0">
                <a:solidFill>
                  <a:srgbClr val="002060"/>
                </a:solidFill>
                <a:latin typeface="TIM Sans Light" panose="02020503040602060503" pitchFamily="18" charset="0"/>
              </a:rPr>
              <a:t>Generazione X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BFD9739-0E81-4452-AEBD-F8504D96DF1B}"/>
              </a:ext>
            </a:extLst>
          </p:cNvPr>
          <p:cNvSpPr txBox="1">
            <a:spLocks/>
          </p:cNvSpPr>
          <p:nvPr/>
        </p:nvSpPr>
        <p:spPr>
          <a:xfrm>
            <a:off x="8441207" y="2703465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b="1" dirty="0">
                <a:solidFill>
                  <a:srgbClr val="002060"/>
                </a:solidFill>
                <a:latin typeface="TIM Sans Heavy" panose="02020503040602060503" pitchFamily="18" charset="0"/>
              </a:rPr>
              <a:t>5,6%</a:t>
            </a:r>
            <a:endParaRPr lang="it-IT" sz="6000" dirty="0">
              <a:solidFill>
                <a:srgbClr val="002060"/>
              </a:solidFill>
              <a:latin typeface="TIM Sans Heavy" panose="02020503040602060503" pitchFamily="18" charset="0"/>
            </a:endParaRPr>
          </a:p>
          <a:p>
            <a:pPr algn="ctr"/>
            <a:r>
              <a:rPr lang="it-IT" sz="2800" dirty="0">
                <a:solidFill>
                  <a:srgbClr val="002060"/>
                </a:solidFill>
                <a:latin typeface="TIM Sans Light" panose="02020503040602060503" pitchFamily="18" charset="0"/>
              </a:rPr>
              <a:t>Generazione Y and Z </a:t>
            </a:r>
            <a:r>
              <a:rPr lang="it-IT" sz="1800" dirty="0">
                <a:solidFill>
                  <a:srgbClr val="002060"/>
                </a:solidFill>
                <a:latin typeface="TIM Sans Light" panose="02020503040602060503" pitchFamily="18" charset="0"/>
              </a:rPr>
              <a:t>(Millennials)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4A40FD2-031B-4D81-B6E8-64DC605AB037}"/>
              </a:ext>
            </a:extLst>
          </p:cNvPr>
          <p:cNvSpPr txBox="1"/>
          <p:nvPr/>
        </p:nvSpPr>
        <p:spPr>
          <a:xfrm>
            <a:off x="219160" y="4588407"/>
            <a:ext cx="1150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 Sans Light" panose="02020503040602060503" pitchFamily="18" charset="0"/>
              </a:rPr>
              <a:t>As the generations change, so do the demands and expectations</a:t>
            </a:r>
            <a:r>
              <a:rPr lang="en-US" sz="2400" dirty="0">
                <a:solidFill>
                  <a:schemeClr val="bg1"/>
                </a:solidFill>
                <a:latin typeface="TIM Sans Light" panose="02020503040602060503" pitchFamily="18" charset="0"/>
              </a:rPr>
              <a:t>: speaking of welfare services, for example, one of the main demands concerns the expansion of </a:t>
            </a:r>
            <a:r>
              <a:rPr lang="en-US" sz="2400" b="1" dirty="0">
                <a:solidFill>
                  <a:schemeClr val="bg1"/>
                </a:solidFill>
                <a:latin typeface="TIM Sans Light" panose="02020503040602060503" pitchFamily="18" charset="0"/>
              </a:rPr>
              <a:t>services and benefits related to health and wellness</a:t>
            </a:r>
            <a:r>
              <a:rPr lang="en-US" sz="2400" dirty="0">
                <a:solidFill>
                  <a:schemeClr val="bg1"/>
                </a:solidFill>
                <a:latin typeface="TIM Sans Light" panose="02020503040602060503" pitchFamily="18" charset="0"/>
              </a:rPr>
              <a:t>.</a:t>
            </a:r>
            <a:endParaRPr lang="it-IT" sz="2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0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New </a:t>
            </a:r>
            <a:r>
              <a:rPr lang="it-IT" sz="6000" b="1" spc="400" dirty="0" err="1">
                <a:solidFill>
                  <a:schemeClr val="bg1"/>
                </a:solidFill>
                <a:latin typeface="TIM Sans Light" panose="02020503040602060503" pitchFamily="18" charset="0"/>
              </a:rPr>
              <a:t>competencies</a:t>
            </a:r>
            <a:r>
              <a:rPr lang="it-IT" sz="60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r>
              <a:rPr lang="it-IT" sz="6000" b="1" spc="400" dirty="0" err="1">
                <a:solidFill>
                  <a:schemeClr val="bg1"/>
                </a:solidFill>
                <a:latin typeface="TIM Sans Light" panose="02020503040602060503" pitchFamily="18" charset="0"/>
              </a:rPr>
              <a:t>needed</a:t>
            </a:r>
            <a:endParaRPr lang="it-IT" sz="54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21FDE03-ED33-43C7-A8E1-269F77D6EE89}"/>
              </a:ext>
            </a:extLst>
          </p:cNvPr>
          <p:cNvSpPr txBox="1"/>
          <p:nvPr/>
        </p:nvSpPr>
        <p:spPr>
          <a:xfrm>
            <a:off x="219160" y="1306858"/>
            <a:ext cx="1150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 Sans Light" panose="02020503040602060503" pitchFamily="18" charset="0"/>
              </a:rPr>
              <a:t>Our company is technologically advanced even if technological skills traditionally belong to the </a:t>
            </a:r>
            <a:r>
              <a:rPr lang="en-US" sz="2400" b="1" dirty="0" err="1">
                <a:solidFill>
                  <a:schemeClr val="bg1"/>
                </a:solidFill>
                <a:latin typeface="TIM Sans Light" panose="02020503040602060503" pitchFamily="18" charset="0"/>
              </a:rPr>
              <a:t>telcos</a:t>
            </a:r>
            <a:r>
              <a:rPr lang="en-US" sz="2400" b="1" dirty="0">
                <a:solidFill>
                  <a:schemeClr val="bg1"/>
                </a:solidFill>
                <a:latin typeface="TIM Sans Light" panose="02020503040602060503" pitchFamily="18" charset="0"/>
              </a:rPr>
              <a:t> environment and need to be enriched with a boost from the “agile” world brought by OTT</a:t>
            </a:r>
            <a:endParaRPr lang="it-IT" sz="20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30" name="Figura a mano libera 10">
            <a:extLst>
              <a:ext uri="{FF2B5EF4-FFF2-40B4-BE49-F238E27FC236}">
                <a16:creationId xmlns:a16="http://schemas.microsoft.com/office/drawing/2014/main" id="{E839BF17-B3EB-4F91-B839-E41EAE58394C}"/>
              </a:ext>
            </a:extLst>
          </p:cNvPr>
          <p:cNvSpPr/>
          <p:nvPr/>
        </p:nvSpPr>
        <p:spPr>
          <a:xfrm rot="5400000" flipV="1">
            <a:off x="4673600" y="-3403600"/>
            <a:ext cx="2438400" cy="11805920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92C8B44-6CFD-4A40-9FF9-BD939C96016F}"/>
              </a:ext>
            </a:extLst>
          </p:cNvPr>
          <p:cNvSpPr/>
          <p:nvPr/>
        </p:nvSpPr>
        <p:spPr>
          <a:xfrm>
            <a:off x="304800" y="2737705"/>
            <a:ext cx="11501120" cy="1586543"/>
          </a:xfrm>
          <a:prstGeom prst="rect">
            <a:avLst/>
          </a:prstGeom>
          <a:solidFill>
            <a:srgbClr val="B4C7E7">
              <a:alpha val="80000"/>
            </a:srgb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rgbClr val="002060"/>
                </a:solidFill>
              </a:rPr>
              <a:t>TELCO INFRASTRUCTURE COMPETENCIES + AGILE &amp; OTT = TIM 2021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4A40FD2-031B-4D81-B6E8-64DC605AB037}"/>
              </a:ext>
            </a:extLst>
          </p:cNvPr>
          <p:cNvSpPr txBox="1"/>
          <p:nvPr/>
        </p:nvSpPr>
        <p:spPr>
          <a:xfrm>
            <a:off x="219160" y="4588407"/>
            <a:ext cx="1150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 Sans Light" panose="02020503040602060503" pitchFamily="18" charset="0"/>
              </a:rPr>
              <a:t>This change is urgently required also by the </a:t>
            </a:r>
            <a:r>
              <a:rPr lang="en-US" sz="3200" b="1" dirty="0" err="1">
                <a:solidFill>
                  <a:schemeClr val="bg1"/>
                </a:solidFill>
                <a:latin typeface="TIM Sans Light" panose="02020503040602060503" pitchFamily="18" charset="0"/>
              </a:rPr>
              <a:t>evidenxe</a:t>
            </a:r>
            <a:r>
              <a:rPr lang="en-US" sz="3200" b="1" dirty="0">
                <a:solidFill>
                  <a:schemeClr val="bg1"/>
                </a:solidFill>
                <a:latin typeface="TIM Sans Light" panose="02020503040602060503" pitchFamily="18" charset="0"/>
              </a:rPr>
              <a:t> of our most recent partnership with some of the OTT like Google.</a:t>
            </a:r>
            <a:r>
              <a:rPr lang="en-US" sz="3200" dirty="0">
                <a:solidFill>
                  <a:schemeClr val="bg1"/>
                </a:solidFill>
                <a:latin typeface="TIM Sans Light" panose="02020503040602060503" pitchFamily="18" charset="0"/>
              </a:rPr>
              <a:t>.</a:t>
            </a:r>
            <a:endParaRPr lang="it-IT" sz="32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EA2D879-5F0B-44BB-B029-DAE00CEA3FAC}"/>
              </a:ext>
            </a:extLst>
          </p:cNvPr>
          <p:cNvSpPr/>
          <p:nvPr/>
        </p:nvSpPr>
        <p:spPr>
          <a:xfrm>
            <a:off x="243840" y="2113280"/>
            <a:ext cx="3820160" cy="374904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G</a:t>
            </a:r>
            <a:r>
              <a:rPr lang="it-IT" sz="54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oals of the project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83D7CD8-3860-456C-B3C9-3F47B463E5D5}"/>
              </a:ext>
            </a:extLst>
          </p:cNvPr>
          <p:cNvSpPr/>
          <p:nvPr/>
        </p:nvSpPr>
        <p:spPr>
          <a:xfrm>
            <a:off x="4221480" y="2113280"/>
            <a:ext cx="3820160" cy="374904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B41A7FE-E8D2-4D0C-803B-FF582646302C}"/>
              </a:ext>
            </a:extLst>
          </p:cNvPr>
          <p:cNvSpPr/>
          <p:nvPr/>
        </p:nvSpPr>
        <p:spPr>
          <a:xfrm>
            <a:off x="8199120" y="2113280"/>
            <a:ext cx="3820160" cy="374904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luce&#10;&#10;Descrizione generata automaticamente">
            <a:extLst>
              <a:ext uri="{FF2B5EF4-FFF2-40B4-BE49-F238E27FC236}">
                <a16:creationId xmlns:a16="http://schemas.microsoft.com/office/drawing/2014/main" id="{7588156D-24D6-4510-B33D-C20C5979E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55" y="1219200"/>
            <a:ext cx="1785530" cy="1808480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FDA274-8D05-44D7-A29E-AD605D87E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75" y="1213299"/>
            <a:ext cx="1825786" cy="1808480"/>
          </a:xfrm>
          <a:prstGeom prst="rect">
            <a:avLst/>
          </a:prstGeom>
        </p:spPr>
      </p:pic>
      <p:pic>
        <p:nvPicPr>
          <p:cNvPr id="16" name="Immagine 15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0C9710C0-943C-4451-B94C-484ED9A47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00" y="1213299"/>
            <a:ext cx="1838679" cy="180848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DE9610-6F88-439D-8105-4A1635FC753C}"/>
              </a:ext>
            </a:extLst>
          </p:cNvPr>
          <p:cNvSpPr txBox="1"/>
          <p:nvPr/>
        </p:nvSpPr>
        <p:spPr>
          <a:xfrm>
            <a:off x="284480" y="3259464"/>
            <a:ext cx="367792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 Sans Light" panose="02020503040602060503" pitchFamily="18" charset="0"/>
              </a:rPr>
              <a:t>Aligning skills with business innovation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TIM Sans Light" panose="02020503040602060503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Pathways for </a:t>
            </a: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updating skills 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aligning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 them with technological innovation that offer an overall view of </a:t>
            </a: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technological evolution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, inside and outside the company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173EDD9-2CAD-4512-8824-8FA856D0B1A8}"/>
              </a:ext>
            </a:extLst>
          </p:cNvPr>
          <p:cNvSpPr txBox="1"/>
          <p:nvPr/>
        </p:nvSpPr>
        <p:spPr>
          <a:xfrm>
            <a:off x="4282440" y="3259464"/>
            <a:ext cx="367284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 Sans Light" panose="02020503040602060503" pitchFamily="18" charset="0"/>
              </a:rPr>
              <a:t>Developing skills needed for organizational evolution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TIM Sans Light" panose="020205030406020605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Training content 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that supports </a:t>
            </a: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smart working 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and the extension of </a:t>
            </a: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Agile projects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, with a focus on enabling technologies and mindset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127DE6C-CFB7-4B3B-AC7D-D859CEB91978}"/>
              </a:ext>
            </a:extLst>
          </p:cNvPr>
          <p:cNvSpPr txBox="1"/>
          <p:nvPr/>
        </p:nvSpPr>
        <p:spPr>
          <a:xfrm>
            <a:off x="8280399" y="3259463"/>
            <a:ext cx="3627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 Sans Light" panose="02020503040602060503" pitchFamily="18" charset="0"/>
              </a:rPr>
              <a:t>Enhancing educational offerings through government support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TIM Sans Light" panose="02020503040602060503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Development of the NexTIM training plan, supported by "</a:t>
            </a:r>
            <a:r>
              <a:rPr lang="en-US" dirty="0" err="1">
                <a:solidFill>
                  <a:schemeClr val="bg1"/>
                </a:solidFill>
                <a:latin typeface="TIM Sans Light" panose="02020503040602060503" pitchFamily="18" charset="0"/>
              </a:rPr>
              <a:t>Fondo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 Sans Light" panose="02020503040602060503" pitchFamily="18" charset="0"/>
              </a:rPr>
              <a:t>Nuove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 Sans Light" panose="02020503040602060503" pitchFamily="18" charset="0"/>
              </a:rPr>
              <a:t>Competenze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1795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T</a:t>
            </a:r>
            <a:r>
              <a:rPr lang="it-IT" sz="54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argets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15" name="Figura a mano libera 10">
            <a:extLst>
              <a:ext uri="{FF2B5EF4-FFF2-40B4-BE49-F238E27FC236}">
                <a16:creationId xmlns:a16="http://schemas.microsoft.com/office/drawing/2014/main" id="{50292A03-182F-4F93-879E-F2D7B9180183}"/>
              </a:ext>
            </a:extLst>
          </p:cNvPr>
          <p:cNvSpPr/>
          <p:nvPr/>
        </p:nvSpPr>
        <p:spPr>
          <a:xfrm rot="16200000" flipV="1">
            <a:off x="5623766" y="-3967686"/>
            <a:ext cx="1320390" cy="11816082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 10">
            <a:extLst>
              <a:ext uri="{FF2B5EF4-FFF2-40B4-BE49-F238E27FC236}">
                <a16:creationId xmlns:a16="http://schemas.microsoft.com/office/drawing/2014/main" id="{5F5EA003-03ED-4F36-BF10-C12C22BD081D}"/>
              </a:ext>
            </a:extLst>
          </p:cNvPr>
          <p:cNvSpPr/>
          <p:nvPr/>
        </p:nvSpPr>
        <p:spPr>
          <a:xfrm rot="16200000" flipV="1">
            <a:off x="5623765" y="-2255521"/>
            <a:ext cx="1320390" cy="11816082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10">
            <a:extLst>
              <a:ext uri="{FF2B5EF4-FFF2-40B4-BE49-F238E27FC236}">
                <a16:creationId xmlns:a16="http://schemas.microsoft.com/office/drawing/2014/main" id="{FB34AA67-8496-41ED-8B29-B99A30DE3991}"/>
              </a:ext>
            </a:extLst>
          </p:cNvPr>
          <p:cNvSpPr/>
          <p:nvPr/>
        </p:nvSpPr>
        <p:spPr>
          <a:xfrm rot="16200000" flipV="1">
            <a:off x="5623764" y="-594360"/>
            <a:ext cx="1320390" cy="11816082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FBB4878-5549-48D5-BBC5-BE8ADD4E6060}"/>
              </a:ext>
            </a:extLst>
          </p:cNvPr>
          <p:cNvSpPr txBox="1"/>
          <p:nvPr/>
        </p:nvSpPr>
        <p:spPr>
          <a:xfrm>
            <a:off x="609600" y="2149046"/>
            <a:ext cx="454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On-site and online </a:t>
            </a:r>
            <a:r>
              <a:rPr lang="it-IT" sz="2400" b="1" dirty="0" err="1">
                <a:solidFill>
                  <a:schemeClr val="bg1"/>
                </a:solidFill>
              </a:rPr>
              <a:t>technicians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8D78977-F4EA-42C2-AFAE-5A1AD06CDF96}"/>
              </a:ext>
            </a:extLst>
          </p:cNvPr>
          <p:cNvSpPr txBox="1"/>
          <p:nvPr/>
        </p:nvSpPr>
        <p:spPr>
          <a:xfrm>
            <a:off x="609600" y="3833106"/>
            <a:ext cx="654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Operation, Network, ICT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7590FFE-908C-4500-9D4F-B6CE7F645C74}"/>
              </a:ext>
            </a:extLst>
          </p:cNvPr>
          <p:cNvSpPr txBox="1"/>
          <p:nvPr/>
        </p:nvSpPr>
        <p:spPr>
          <a:xfrm>
            <a:off x="487680" y="5523047"/>
            <a:ext cx="454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 and post sales people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D6E40E2-79BE-4368-8C10-48A5A3E8411B}"/>
              </a:ext>
            </a:extLst>
          </p:cNvPr>
          <p:cNvSpPr txBox="1"/>
          <p:nvPr/>
        </p:nvSpPr>
        <p:spPr>
          <a:xfrm>
            <a:off x="4932501" y="1225043"/>
            <a:ext cx="721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Improvement of customer management, from activation to delivery to customers' homes;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New equipment, products and services and new systems and procedures;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Job security and health issues, for the prevention of accidents in compliance with current regulations </a:t>
            </a:r>
            <a:endParaRPr lang="it-IT" sz="16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04985C1-8EDC-454C-B67B-A3A626786CE2}"/>
              </a:ext>
            </a:extLst>
          </p:cNvPr>
          <p:cNvSpPr txBox="1"/>
          <p:nvPr/>
        </p:nvSpPr>
        <p:spPr>
          <a:xfrm>
            <a:off x="4932501" y="2707167"/>
            <a:ext cx="7217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development and deployment of 5G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delivery and operational management of IT applications and software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business services realized through </a:t>
            </a:r>
            <a:r>
              <a:rPr lang="en-US" sz="1600" dirty="0" err="1">
                <a:solidFill>
                  <a:schemeClr val="bg1"/>
                </a:solidFill>
                <a:latin typeface="TIM Sans Light" panose="02020503040602060503" pitchFamily="18" charset="0"/>
              </a:rPr>
              <a:t>sw</a:t>
            </a: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design of ICT systems and secure IT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testing activities of systems and integrated system chains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9CA6ED9-261A-43EE-8747-4B6CD665A5E2}"/>
              </a:ext>
            </a:extLst>
          </p:cNvPr>
          <p:cNvSpPr txBox="1"/>
          <p:nvPr/>
        </p:nvSpPr>
        <p:spPr>
          <a:xfrm>
            <a:off x="4932501" y="4609271"/>
            <a:ext cx="721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Improvement of customer management, from activation to delivery to customers' homes;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New equipment, products and services and new systems and procedures;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Job security and health issues, for the prevention of accidents in compliance with current regulations </a:t>
            </a:r>
            <a:endParaRPr lang="it-IT" sz="16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pic>
        <p:nvPicPr>
          <p:cNvPr id="30" name="Immagine 29" descr="Immagine che contiene cielo, esterni, persona&#10;&#10;Descrizione generata automaticamente">
            <a:extLst>
              <a:ext uri="{FF2B5EF4-FFF2-40B4-BE49-F238E27FC236}">
                <a16:creationId xmlns:a16="http://schemas.microsoft.com/office/drawing/2014/main" id="{1740B8BA-0DD5-4374-A712-2B5843890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5" b="18369"/>
          <a:stretch/>
        </p:blipFill>
        <p:spPr>
          <a:xfrm>
            <a:off x="802638" y="1231775"/>
            <a:ext cx="3616962" cy="985336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3DE5AA5-B11E-4C01-B282-4F4A59D0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9" b="47458"/>
          <a:stretch/>
        </p:blipFill>
        <p:spPr>
          <a:xfrm>
            <a:off x="802638" y="4591894"/>
            <a:ext cx="3616962" cy="985336"/>
          </a:xfrm>
          <a:prstGeom prst="rect">
            <a:avLst/>
          </a:prstGeom>
        </p:spPr>
      </p:pic>
      <p:pic>
        <p:nvPicPr>
          <p:cNvPr id="3" name="Immagine 2" descr="Immagine che contiene palcoscenico&#10;&#10;Descrizione generata automaticamente">
            <a:extLst>
              <a:ext uri="{FF2B5EF4-FFF2-40B4-BE49-F238E27FC236}">
                <a16:creationId xmlns:a16="http://schemas.microsoft.com/office/drawing/2014/main" id="{28B35DEA-E9DC-4C28-9D55-A86200C9B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1" r="7652" b="32522"/>
          <a:stretch/>
        </p:blipFill>
        <p:spPr>
          <a:xfrm>
            <a:off x="800100" y="2847215"/>
            <a:ext cx="3616962" cy="9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1235D9E-DD5C-44F4-9A2E-41F7EA091A77}"/>
              </a:ext>
            </a:extLst>
          </p:cNvPr>
          <p:cNvSpPr/>
          <p:nvPr/>
        </p:nvSpPr>
        <p:spPr>
          <a:xfrm>
            <a:off x="6096000" y="1137920"/>
            <a:ext cx="5892800" cy="492442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F</a:t>
            </a:r>
            <a:r>
              <a:rPr lang="it-IT" sz="54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ondo </a:t>
            </a:r>
            <a:r>
              <a:rPr lang="it-IT" sz="54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N</a:t>
            </a:r>
            <a:r>
              <a:rPr lang="it-IT" sz="54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uove </a:t>
            </a:r>
            <a:r>
              <a:rPr lang="it-IT" sz="54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Competenze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25A8BE9-FD55-4D61-B887-667B1D90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1" y="1362204"/>
            <a:ext cx="5388430" cy="280209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37D365A-90EC-45BE-9D55-047FA4EA98ED}"/>
              </a:ext>
            </a:extLst>
          </p:cNvPr>
          <p:cNvSpPr txBox="1"/>
          <p:nvPr/>
        </p:nvSpPr>
        <p:spPr>
          <a:xfrm>
            <a:off x="203200" y="1097280"/>
            <a:ext cx="54965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Thanks to the “</a:t>
            </a:r>
            <a:r>
              <a:rPr lang="en-US" sz="2000" b="1" dirty="0" err="1">
                <a:solidFill>
                  <a:schemeClr val="bg1"/>
                </a:solidFill>
                <a:latin typeface="TIM Sans Light" panose="02020503040602060503" pitchFamily="18" charset="0"/>
              </a:rPr>
              <a:t>Fondo</a:t>
            </a:r>
            <a:r>
              <a:rPr lang="en-US" sz="2000" b="1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 Sans Light" panose="02020503040602060503" pitchFamily="18" charset="0"/>
              </a:rPr>
              <a:t>Nuove</a:t>
            </a:r>
            <a:r>
              <a:rPr lang="en-US" sz="2000" b="1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 Sans Light" panose="02020503040602060503" pitchFamily="18" charset="0"/>
              </a:rPr>
              <a:t>Competenze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" it was possible to develop the </a:t>
            </a:r>
            <a:r>
              <a:rPr lang="en-US" sz="2400" b="1" dirty="0">
                <a:solidFill>
                  <a:schemeClr val="bg1"/>
                </a:solidFill>
                <a:latin typeface="TIM Sans Light" panose="02020503040602060503" pitchFamily="18" charset="0"/>
              </a:rPr>
              <a:t>NexTIM Plan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TIM Sans Light" panose="02020503040602060503" pitchFamily="18" charset="0"/>
              </a:rPr>
              <a:t>3.361.347 hours 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latin typeface="TIM Sans Light" panose="02020503040602060503" pitchFamily="18" charset="0"/>
              </a:rPr>
              <a:t>37.585 employees involved.</a:t>
            </a:r>
          </a:p>
          <a:p>
            <a:endParaRPr lang="en-US" sz="2400" b="1" dirty="0">
              <a:solidFill>
                <a:schemeClr val="bg1"/>
              </a:solidFill>
              <a:latin typeface="TIM Sans Light" panose="02020503040602060503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Training paths: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7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 dedicated to the </a:t>
            </a: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skills 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needed for organizational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12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specialized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 for each professional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 Sans Light" panose="02020503040602060503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Anticipated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a </a:t>
            </a: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survey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 on </a:t>
            </a: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Motivation and Employability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4 skill assessment paths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 with focus on digital skills, remote work, Agility and Data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 Sans Light" panose="02020503040602060503" pitchFamily="18" charset="0"/>
              </a:rPr>
              <a:t>analysis with company managers</a:t>
            </a:r>
            <a:r>
              <a:rPr lang="en-US" dirty="0">
                <a:solidFill>
                  <a:schemeClr val="bg1"/>
                </a:solidFill>
                <a:latin typeface="TIM Sans Light" panose="02020503040602060503" pitchFamily="18" charset="0"/>
              </a:rPr>
              <a:t>, also through focus groups</a:t>
            </a:r>
            <a:endParaRPr lang="it-IT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4EE1F97-A28B-4215-8BB6-3B503F38FCBC}"/>
              </a:ext>
            </a:extLst>
          </p:cNvPr>
          <p:cNvSpPr txBox="1"/>
          <p:nvPr/>
        </p:nvSpPr>
        <p:spPr>
          <a:xfrm>
            <a:off x="6335481" y="4384043"/>
            <a:ext cx="54965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 Sans Light" panose="02020503040602060503" pitchFamily="18" charset="0"/>
              </a:rPr>
              <a:t>101 training courses</a:t>
            </a:r>
            <a:r>
              <a:rPr lang="en-US" dirty="0">
                <a:solidFill>
                  <a:srgbClr val="002060"/>
                </a:solidFill>
                <a:latin typeface="TIM Sans Light" panose="02020503040602060503" pitchFamily="18" charset="0"/>
              </a:rPr>
              <a:t>, with a final test to verify the skills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 Sans Light" panose="02020503040602060503" pitchFamily="18" charset="0"/>
              </a:rPr>
              <a:t>A </a:t>
            </a:r>
            <a:r>
              <a:rPr lang="en-US" sz="2000" b="1" dirty="0">
                <a:solidFill>
                  <a:srgbClr val="002060"/>
                </a:solidFill>
                <a:latin typeface="TIM Sans Light" panose="02020503040602060503" pitchFamily="18" charset="0"/>
              </a:rPr>
              <a:t>certification document of competences</a:t>
            </a:r>
            <a:r>
              <a:rPr lang="en-US" dirty="0">
                <a:solidFill>
                  <a:srgbClr val="002060"/>
                </a:solidFill>
                <a:latin typeface="TIM Sans Light" panose="02020503040602060503" pitchFamily="18" charset="0"/>
              </a:rPr>
              <a:t>, which can be validated and certified at national and European level.</a:t>
            </a:r>
            <a:endParaRPr lang="it-IT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 err="1">
                <a:solidFill>
                  <a:schemeClr val="bg1"/>
                </a:solidFill>
                <a:latin typeface="TIM Sans Light" panose="02020503040602060503" pitchFamily="18" charset="0"/>
              </a:rPr>
              <a:t>Labor</a:t>
            </a: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r>
              <a:rPr lang="it-IT" sz="6600" b="1" spc="400" dirty="0" err="1">
                <a:solidFill>
                  <a:schemeClr val="bg1"/>
                </a:solidFill>
                <a:latin typeface="TIM Sans Light" panose="02020503040602060503" pitchFamily="18" charset="0"/>
              </a:rPr>
              <a:t>unions</a:t>
            </a: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r>
              <a:rPr lang="it-IT" sz="6600" b="1" spc="400" dirty="0" err="1">
                <a:solidFill>
                  <a:schemeClr val="bg1"/>
                </a:solidFill>
                <a:latin typeface="TIM Sans Light" panose="02020503040602060503" pitchFamily="18" charset="0"/>
              </a:rPr>
              <a:t>envolvment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37D365A-90EC-45BE-9D55-047FA4EA98ED}"/>
              </a:ext>
            </a:extLst>
          </p:cNvPr>
          <p:cNvSpPr txBox="1"/>
          <p:nvPr/>
        </p:nvSpPr>
        <p:spPr>
          <a:xfrm>
            <a:off x="203200" y="1097280"/>
            <a:ext cx="11592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 Sans Light" panose="02020503040602060503" pitchFamily="18" charset="0"/>
              </a:rPr>
              <a:t>The involvement of Labor Unions is substantiated:</a:t>
            </a:r>
          </a:p>
          <a:p>
            <a:r>
              <a:rPr lang="en-US" sz="3200" i="1" dirty="0">
                <a:solidFill>
                  <a:schemeClr val="bg1"/>
                </a:solidFill>
                <a:latin typeface="TIM Sans Light" panose="02020503040602060503" pitchFamily="18" charset="0"/>
              </a:rPr>
              <a:t>1) in sharing and signing of the agreements containing training plans</a:t>
            </a:r>
          </a:p>
          <a:p>
            <a:r>
              <a:rPr lang="en-US" sz="3200" i="1" dirty="0">
                <a:solidFill>
                  <a:schemeClr val="bg1"/>
                </a:solidFill>
                <a:latin typeface="TIM Sans Light" panose="02020503040602060503" pitchFamily="18" charset="0"/>
              </a:rPr>
              <a:t>2) in structured moments of monitoring, through dedicated joint commissions, of the contents of the Plans.</a:t>
            </a:r>
          </a:p>
          <a:p>
            <a:r>
              <a:rPr lang="en-US" sz="3200" i="1" dirty="0">
                <a:solidFill>
                  <a:schemeClr val="bg1"/>
                </a:solidFill>
                <a:latin typeface="TIM Sans Light" panose="02020503040602060503" pitchFamily="18" charset="0"/>
              </a:rPr>
              <a:t>In recent years it happened thrice:</a:t>
            </a:r>
          </a:p>
          <a:p>
            <a:pPr marL="342900" indent="-342900">
              <a:buAutoNum type="arabicParenR"/>
            </a:pPr>
            <a:r>
              <a:rPr lang="en-US" sz="4000" b="1" dirty="0">
                <a:solidFill>
                  <a:schemeClr val="bg1"/>
                </a:solidFill>
                <a:latin typeface="TIM Sans Light" panose="02020503040602060503" pitchFamily="18" charset="0"/>
              </a:rPr>
              <a:t>Expansion contract 2019</a:t>
            </a:r>
          </a:p>
          <a:p>
            <a:pPr marL="342900" indent="-342900">
              <a:buAutoNum type="arabicParenR"/>
            </a:pPr>
            <a:r>
              <a:rPr lang="en-US" sz="4000" b="1" dirty="0" err="1">
                <a:solidFill>
                  <a:schemeClr val="bg1"/>
                </a:solidFill>
                <a:latin typeface="TIM Sans Light" panose="02020503040602060503" pitchFamily="18" charset="0"/>
              </a:rPr>
              <a:t>NexTIM</a:t>
            </a:r>
            <a:r>
              <a:rPr lang="en-US" sz="4000" b="1" dirty="0">
                <a:solidFill>
                  <a:schemeClr val="bg1"/>
                </a:solidFill>
                <a:latin typeface="TIM Sans Light" panose="02020503040602060503" pitchFamily="18" charset="0"/>
              </a:rPr>
              <a:t> training program 2020/2021</a:t>
            </a:r>
          </a:p>
          <a:p>
            <a:pPr marL="342900" indent="-342900">
              <a:buAutoNum type="arabicParenR"/>
            </a:pPr>
            <a:r>
              <a:rPr lang="en-US" sz="4000" b="1" dirty="0">
                <a:solidFill>
                  <a:schemeClr val="bg1"/>
                </a:solidFill>
                <a:latin typeface="TIM Sans Light" panose="02020503040602060503" pitchFamily="18" charset="0"/>
              </a:rPr>
              <a:t>Expansion contract 2021</a:t>
            </a:r>
            <a:endParaRPr lang="it-IT" sz="4000" b="1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P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iano </a:t>
            </a: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NexTIM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E6C49B-3115-47F5-9711-A0EAEB8E0488}"/>
              </a:ext>
            </a:extLst>
          </p:cNvPr>
          <p:cNvSpPr/>
          <p:nvPr/>
        </p:nvSpPr>
        <p:spPr>
          <a:xfrm>
            <a:off x="436880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180B35B-91B0-4174-8F80-250D6607919E}"/>
              </a:ext>
            </a:extLst>
          </p:cNvPr>
          <p:cNvSpPr/>
          <p:nvPr/>
        </p:nvSpPr>
        <p:spPr>
          <a:xfrm>
            <a:off x="3300247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B06A4F1-72AE-4C3A-8FCB-167146FDAB13}"/>
              </a:ext>
            </a:extLst>
          </p:cNvPr>
          <p:cNvSpPr/>
          <p:nvPr/>
        </p:nvSpPr>
        <p:spPr>
          <a:xfrm>
            <a:off x="6163614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6AAAC8F-78FE-4C5F-85BE-36AF0342617F}"/>
              </a:ext>
            </a:extLst>
          </p:cNvPr>
          <p:cNvSpPr/>
          <p:nvPr/>
        </p:nvSpPr>
        <p:spPr>
          <a:xfrm>
            <a:off x="9026981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DD4C1DA-360D-436C-99AA-0DCDDD298C53}"/>
              </a:ext>
            </a:extLst>
          </p:cNvPr>
          <p:cNvSpPr/>
          <p:nvPr/>
        </p:nvSpPr>
        <p:spPr>
          <a:xfrm>
            <a:off x="436880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7361614-6FED-4AF8-8F0B-099D6F70BD3A}"/>
              </a:ext>
            </a:extLst>
          </p:cNvPr>
          <p:cNvSpPr/>
          <p:nvPr/>
        </p:nvSpPr>
        <p:spPr>
          <a:xfrm>
            <a:off x="3300247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8C8602F-D5FC-425A-A646-0BADFC5313A1}"/>
              </a:ext>
            </a:extLst>
          </p:cNvPr>
          <p:cNvSpPr/>
          <p:nvPr/>
        </p:nvSpPr>
        <p:spPr>
          <a:xfrm>
            <a:off x="6163614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2ECB031-2E19-4612-9FE0-A0F582FAF92D}"/>
              </a:ext>
            </a:extLst>
          </p:cNvPr>
          <p:cNvSpPr/>
          <p:nvPr/>
        </p:nvSpPr>
        <p:spPr>
          <a:xfrm>
            <a:off x="9026981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B02C1677-446E-49D4-B6EB-128C8824B6DF}"/>
              </a:ext>
            </a:extLst>
          </p:cNvPr>
          <p:cNvSpPr txBox="1">
            <a:spLocks/>
          </p:cNvSpPr>
          <p:nvPr/>
        </p:nvSpPr>
        <p:spPr>
          <a:xfrm>
            <a:off x="52130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Gigabit Society </a:t>
            </a: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Directed to all TIM workforce, it includes 7 webinars on the main drivers of the evolution towards the Gigabit Society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665C3174-7CBA-4006-923E-941DDDC70932}"/>
              </a:ext>
            </a:extLst>
          </p:cNvPr>
          <p:cNvSpPr txBox="1">
            <a:spLocks/>
          </p:cNvSpPr>
          <p:nvPr/>
        </p:nvSpPr>
        <p:spPr>
          <a:xfrm>
            <a:off x="59242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90.000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17.000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people involved</a:t>
            </a:r>
            <a:endParaRPr lang="it-IT" sz="1600" u="sng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5A14CD0D-F8C8-439C-BE1D-10BE3B0DA58E}"/>
              </a:ext>
            </a:extLst>
          </p:cNvPr>
          <p:cNvSpPr txBox="1">
            <a:spLocks/>
          </p:cNvSpPr>
          <p:nvPr/>
        </p:nvSpPr>
        <p:spPr>
          <a:xfrm>
            <a:off x="3383101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Digital </a:t>
            </a:r>
            <a:r>
              <a:rPr lang="it-IT" sz="1800" b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Workplace</a:t>
            </a:r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Digital technology and a new user experience are revolutionizing the way of working: the path to learn how to use the new tools for remote collaboration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7E5E08CB-D0EA-448D-A986-74C276420394}"/>
              </a:ext>
            </a:extLst>
          </p:cNvPr>
          <p:cNvSpPr txBox="1">
            <a:spLocks/>
          </p:cNvSpPr>
          <p:nvPr/>
        </p:nvSpPr>
        <p:spPr>
          <a:xfrm>
            <a:off x="3403240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77.000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13.000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people involved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FE2008B4-5601-4299-909A-E0AA258262FE}"/>
              </a:ext>
            </a:extLst>
          </p:cNvPr>
          <p:cNvSpPr txBox="1">
            <a:spLocks/>
          </p:cNvSpPr>
          <p:nvPr/>
        </p:nvSpPr>
        <p:spPr>
          <a:xfrm>
            <a:off x="9136988" y="1578184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Tech Smart </a:t>
            </a:r>
            <a:r>
              <a:rPr lang="it-IT" sz="1800" b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Working</a:t>
            </a:r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Digital technologies make new ways of working possible and are a key driver for the development of Smart Working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0B0CE700-66C7-4745-9404-4001187191C5}"/>
              </a:ext>
            </a:extLst>
          </p:cNvPr>
          <p:cNvSpPr txBox="1">
            <a:spLocks/>
          </p:cNvSpPr>
          <p:nvPr/>
        </p:nvSpPr>
        <p:spPr>
          <a:xfrm>
            <a:off x="624646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5G New </a:t>
            </a:r>
            <a:r>
              <a:rPr lang="it-IT" sz="1800" b="1" dirty="0" err="1">
                <a:solidFill>
                  <a:srgbClr val="134193"/>
                </a:solidFill>
                <a:latin typeface="TIM Sans Medium" panose="02020503040602060503" pitchFamily="18" charset="0"/>
              </a:rPr>
              <a:t>Competencies</a:t>
            </a:r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 </a:t>
            </a: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5G is the technology that will surpass the current 4G LTE. Training path dedicated to the commercial and technical world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FBE3CB85-4057-4A56-BB9A-E1132D31C8C6}"/>
              </a:ext>
            </a:extLst>
          </p:cNvPr>
          <p:cNvSpPr txBox="1">
            <a:spLocks/>
          </p:cNvSpPr>
          <p:nvPr/>
        </p:nvSpPr>
        <p:spPr>
          <a:xfrm>
            <a:off x="626660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40.000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300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people involved</a:t>
            </a:r>
            <a:endParaRPr lang="it-IT" sz="1600" u="sng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E4D65053-CA31-4677-BDF3-E6BD33D6C2E1}"/>
              </a:ext>
            </a:extLst>
          </p:cNvPr>
          <p:cNvSpPr txBox="1">
            <a:spLocks/>
          </p:cNvSpPr>
          <p:nvPr/>
        </p:nvSpPr>
        <p:spPr>
          <a:xfrm>
            <a:off x="9246635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37.000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All TIM people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 involved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finestra, persona, ristorante&#10;&#10;Descrizione generata automaticamente">
            <a:extLst>
              <a:ext uri="{FF2B5EF4-FFF2-40B4-BE49-F238E27FC236}">
                <a16:creationId xmlns:a16="http://schemas.microsoft.com/office/drawing/2014/main" id="{765A25A9-5B49-4C53-BF71-BB7A83B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" b="10793"/>
          <a:stretch/>
        </p:blipFill>
        <p:spPr>
          <a:xfrm>
            <a:off x="0" y="11744"/>
            <a:ext cx="12192000" cy="614521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64BD5C3-D165-4C08-9279-7FACD08EBEC2}"/>
              </a:ext>
            </a:extLst>
          </p:cNvPr>
          <p:cNvSpPr/>
          <p:nvPr/>
        </p:nvSpPr>
        <p:spPr>
          <a:xfrm>
            <a:off x="0" y="0"/>
            <a:ext cx="12192000" cy="615696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0B1651-2219-408B-8B40-1CC116AA25A5}"/>
              </a:ext>
            </a:extLst>
          </p:cNvPr>
          <p:cNvSpPr/>
          <p:nvPr/>
        </p:nvSpPr>
        <p:spPr>
          <a:xfrm>
            <a:off x="67614" y="105303"/>
            <a:ext cx="11728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P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iano </a:t>
            </a:r>
            <a:r>
              <a:rPr lang="it-IT" sz="6600" b="1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NexTIM</a:t>
            </a:r>
            <a:r>
              <a:rPr lang="it-IT" sz="6600" spc="400" dirty="0">
                <a:solidFill>
                  <a:schemeClr val="bg1"/>
                </a:solidFill>
                <a:latin typeface="TIM Sans Light" panose="02020503040602060503" pitchFamily="18" charset="0"/>
              </a:rPr>
              <a:t> </a:t>
            </a:r>
            <a:endParaRPr lang="it-IT" sz="6000" spc="400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E6C49B-3115-47F5-9711-A0EAEB8E0488}"/>
              </a:ext>
            </a:extLst>
          </p:cNvPr>
          <p:cNvSpPr/>
          <p:nvPr/>
        </p:nvSpPr>
        <p:spPr>
          <a:xfrm>
            <a:off x="436880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180B35B-91B0-4174-8F80-250D6607919E}"/>
              </a:ext>
            </a:extLst>
          </p:cNvPr>
          <p:cNvSpPr/>
          <p:nvPr/>
        </p:nvSpPr>
        <p:spPr>
          <a:xfrm>
            <a:off x="3300247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B06A4F1-72AE-4C3A-8FCB-167146FDAB13}"/>
              </a:ext>
            </a:extLst>
          </p:cNvPr>
          <p:cNvSpPr/>
          <p:nvPr/>
        </p:nvSpPr>
        <p:spPr>
          <a:xfrm>
            <a:off x="6163614" y="143893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6AAAC8F-78FE-4C5F-85BE-36AF0342617F}"/>
              </a:ext>
            </a:extLst>
          </p:cNvPr>
          <p:cNvSpPr/>
          <p:nvPr/>
        </p:nvSpPr>
        <p:spPr>
          <a:xfrm>
            <a:off x="9026981" y="143893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DD4C1DA-360D-436C-99AA-0DCDDD298C53}"/>
              </a:ext>
            </a:extLst>
          </p:cNvPr>
          <p:cNvSpPr/>
          <p:nvPr/>
        </p:nvSpPr>
        <p:spPr>
          <a:xfrm>
            <a:off x="436880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7361614-6FED-4AF8-8F0B-099D6F70BD3A}"/>
              </a:ext>
            </a:extLst>
          </p:cNvPr>
          <p:cNvSpPr/>
          <p:nvPr/>
        </p:nvSpPr>
        <p:spPr>
          <a:xfrm>
            <a:off x="3300247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8C8602F-D5FC-425A-A646-0BADFC5313A1}"/>
              </a:ext>
            </a:extLst>
          </p:cNvPr>
          <p:cNvSpPr/>
          <p:nvPr/>
        </p:nvSpPr>
        <p:spPr>
          <a:xfrm>
            <a:off x="6163614" y="3614248"/>
            <a:ext cx="2824480" cy="2122142"/>
          </a:xfrm>
          <a:prstGeom prst="rect">
            <a:avLst/>
          </a:prstGeom>
          <a:solidFill>
            <a:srgbClr val="002060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2ECB031-2E19-4612-9FE0-A0F582FAF92D}"/>
              </a:ext>
            </a:extLst>
          </p:cNvPr>
          <p:cNvSpPr/>
          <p:nvPr/>
        </p:nvSpPr>
        <p:spPr>
          <a:xfrm>
            <a:off x="9026981" y="3614248"/>
            <a:ext cx="2824480" cy="2122142"/>
          </a:xfrm>
          <a:prstGeom prst="rect">
            <a:avLst/>
          </a:prstGeom>
          <a:solidFill>
            <a:srgbClr val="FFFFFF">
              <a:alpha val="8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B02C1677-446E-49D4-B6EB-128C8824B6DF}"/>
              </a:ext>
            </a:extLst>
          </p:cNvPr>
          <p:cNvSpPr txBox="1">
            <a:spLocks/>
          </p:cNvSpPr>
          <p:nvPr/>
        </p:nvSpPr>
        <p:spPr>
          <a:xfrm>
            <a:off x="52130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Big Data </a:t>
            </a: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The course aims to give an understanding of the architectural complexity of Big Data and the strategy based on an Enterprise Data Hub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665C3174-7CBA-4006-923E-941DDDC70932}"/>
              </a:ext>
            </a:extLst>
          </p:cNvPr>
          <p:cNvSpPr txBox="1">
            <a:spLocks/>
          </p:cNvSpPr>
          <p:nvPr/>
        </p:nvSpPr>
        <p:spPr>
          <a:xfrm>
            <a:off x="59242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4.000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1.000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people involved</a:t>
            </a:r>
            <a:endParaRPr lang="it-IT" sz="1600" u="sng" dirty="0">
              <a:solidFill>
                <a:schemeClr val="bg1"/>
              </a:solidFill>
              <a:latin typeface="TIM Sans Light" panose="02020503040602060503" pitchFamily="18" charset="0"/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5A14CD0D-F8C8-439C-BE1D-10BE3B0DA58E}"/>
              </a:ext>
            </a:extLst>
          </p:cNvPr>
          <p:cNvSpPr txBox="1">
            <a:spLocks/>
          </p:cNvSpPr>
          <p:nvPr/>
        </p:nvSpPr>
        <p:spPr>
          <a:xfrm>
            <a:off x="3383101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5G </a:t>
            </a:r>
            <a:r>
              <a:rPr lang="it-IT" sz="1800" b="1" dirty="0" err="1">
                <a:solidFill>
                  <a:schemeClr val="bg1"/>
                </a:solidFill>
                <a:latin typeface="TIM Sans Medium" panose="02020503040602060503" pitchFamily="18" charset="0"/>
              </a:rPr>
              <a:t>Evolution</a:t>
            </a:r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The course aims to develop, enhance and evolve skills on 5G enabling the development and sale of new services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7E5E08CB-D0EA-448D-A986-74C276420394}"/>
              </a:ext>
            </a:extLst>
          </p:cNvPr>
          <p:cNvSpPr txBox="1">
            <a:spLocks/>
          </p:cNvSpPr>
          <p:nvPr/>
        </p:nvSpPr>
        <p:spPr>
          <a:xfrm>
            <a:off x="3403240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75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All Sales people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involved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FE2008B4-5601-4299-909A-E0AA258262FE}"/>
              </a:ext>
            </a:extLst>
          </p:cNvPr>
          <p:cNvSpPr txBox="1">
            <a:spLocks/>
          </p:cNvSpPr>
          <p:nvPr/>
        </p:nvSpPr>
        <p:spPr>
          <a:xfrm>
            <a:off x="9136988" y="1578184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ICT Innovation</a:t>
            </a:r>
          </a:p>
          <a:p>
            <a:pPr algn="ctr"/>
            <a:endParaRPr lang="it-IT" sz="1800" b="1" dirty="0">
              <a:solidFill>
                <a:schemeClr val="bg1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 Sans Light" panose="02020503040602060503" pitchFamily="18" charset="0"/>
              </a:rPr>
              <a:t>Native Cloud Development, IT Infrastructure and Cloud and Programming Language and Web specialist paths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0B0CE700-66C7-4745-9404-4001187191C5}"/>
              </a:ext>
            </a:extLst>
          </p:cNvPr>
          <p:cNvSpPr txBox="1">
            <a:spLocks/>
          </p:cNvSpPr>
          <p:nvPr/>
        </p:nvSpPr>
        <p:spPr>
          <a:xfrm>
            <a:off x="6246468" y="1530888"/>
            <a:ext cx="2658772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134193"/>
                </a:solidFill>
                <a:latin typeface="TIM Sans Medium" panose="02020503040602060503" pitchFamily="18" charset="0"/>
              </a:rPr>
              <a:t>Security </a:t>
            </a:r>
            <a:r>
              <a:rPr lang="it-IT" sz="1800" b="1" dirty="0" err="1">
                <a:solidFill>
                  <a:srgbClr val="134193"/>
                </a:solidFill>
                <a:latin typeface="TIM Sans Medium" panose="02020503040602060503" pitchFamily="18" charset="0"/>
              </a:rPr>
              <a:t>Awareness</a:t>
            </a:r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pPr algn="ctr"/>
            <a:endParaRPr lang="it-IT" sz="1800" b="1" dirty="0">
              <a:solidFill>
                <a:srgbClr val="134193"/>
              </a:solidFill>
              <a:latin typeface="TIM Sans Medium" panose="02020503040602060503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 Sans Light" panose="02020503040602060503" pitchFamily="18" charset="0"/>
              </a:rPr>
              <a:t>Information security awareness is a necessary orientation to operate at its best with the new ways of working</a:t>
            </a:r>
            <a:endParaRPr lang="it-IT" sz="1600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FBE3CB85-4057-4A56-BB9A-E1132D31C8C6}"/>
              </a:ext>
            </a:extLst>
          </p:cNvPr>
          <p:cNvSpPr txBox="1">
            <a:spLocks/>
          </p:cNvSpPr>
          <p:nvPr/>
        </p:nvSpPr>
        <p:spPr>
          <a:xfrm>
            <a:off x="6266607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260.000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hours of training provided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TIM Sans Medium" panose="02020503040602060503" pitchFamily="18" charset="0"/>
              </a:rPr>
              <a:t>All TIM people </a:t>
            </a:r>
            <a:r>
              <a:rPr lang="en-US" sz="1800" dirty="0">
                <a:solidFill>
                  <a:schemeClr val="bg1"/>
                </a:solidFill>
                <a:latin typeface="TIM Sans Medium" panose="02020503040602060503" pitchFamily="18" charset="0"/>
              </a:rPr>
              <a:t>involved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E4D65053-CA31-4677-BDF3-E6BD33D6C2E1}"/>
              </a:ext>
            </a:extLst>
          </p:cNvPr>
          <p:cNvSpPr txBox="1">
            <a:spLocks/>
          </p:cNvSpPr>
          <p:nvPr/>
        </p:nvSpPr>
        <p:spPr>
          <a:xfrm>
            <a:off x="9246635" y="4079043"/>
            <a:ext cx="2643713" cy="2030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40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hours of training </a:t>
            </a:r>
            <a:r>
              <a:rPr lang="en-US" sz="1800" i="1" dirty="0">
                <a:solidFill>
                  <a:srgbClr val="002060"/>
                </a:solidFill>
                <a:latin typeface="TIM Sans Medium" panose="02020503040602060503" pitchFamily="18" charset="0"/>
              </a:rPr>
              <a:t>pro </a:t>
            </a:r>
            <a:r>
              <a:rPr lang="en-US" sz="1800" i="1" dirty="0" err="1">
                <a:solidFill>
                  <a:srgbClr val="002060"/>
                </a:solidFill>
                <a:latin typeface="TIM Sans Medium" panose="02020503040602060503" pitchFamily="18" charset="0"/>
              </a:rPr>
              <a:t>capite</a:t>
            </a:r>
            <a:r>
              <a:rPr lang="en-US" sz="1800" i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provided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 </a:t>
            </a:r>
            <a:endParaRPr lang="en-US" sz="1800" dirty="0">
              <a:solidFill>
                <a:srgbClr val="002060"/>
              </a:solidFill>
              <a:latin typeface="TIM Sans Medium" panose="020205030406020605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TIM Sans Medium" panose="02020503040602060503" pitchFamily="18" charset="0"/>
              </a:rPr>
              <a:t>2.500 </a:t>
            </a:r>
            <a:r>
              <a:rPr lang="en-US" sz="1800" dirty="0">
                <a:solidFill>
                  <a:srgbClr val="002060"/>
                </a:solidFill>
                <a:latin typeface="TIM Sans Medium" panose="02020503040602060503" pitchFamily="18" charset="0"/>
              </a:rPr>
              <a:t>people involved</a:t>
            </a:r>
            <a:endParaRPr lang="it-IT" sz="1600" u="sng" dirty="0">
              <a:solidFill>
                <a:srgbClr val="002060"/>
              </a:solidFill>
              <a:latin typeface="TIM Sans Light" panose="020205030406020605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1417</Words>
  <Application>Microsoft Office PowerPoint</Application>
  <PresentationFormat>Widescreen</PresentationFormat>
  <Paragraphs>225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 Sans</vt:lpstr>
      <vt:lpstr>TIM Sans Heavy</vt:lpstr>
      <vt:lpstr>TIM Sans Light</vt:lpstr>
      <vt:lpstr>TIM Sans Medium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Traisci Ripalta Maria Luisa</dc:creator>
  <cp:lastModifiedBy>Anne Valles</cp:lastModifiedBy>
  <cp:revision>44</cp:revision>
  <dcterms:created xsi:type="dcterms:W3CDTF">2021-05-26T09:50:46Z</dcterms:created>
  <dcterms:modified xsi:type="dcterms:W3CDTF">2021-05-31T12:53:40Z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986fb0-3baa-42d2-89d5-89f9b25e6ac9_Enabled">
    <vt:lpwstr>true</vt:lpwstr>
  </property>
  <property fmtid="{D5CDD505-2E9C-101B-9397-08002B2CF9AE}" pid="3" name="MSIP_Label_d6986fb0-3baa-42d2-89d5-89f9b25e6ac9_SetDate">
    <vt:lpwstr>2021-05-30T15:17:08Z</vt:lpwstr>
  </property>
  <property fmtid="{D5CDD505-2E9C-101B-9397-08002B2CF9AE}" pid="4" name="MSIP_Label_d6986fb0-3baa-42d2-89d5-89f9b25e6ac9_Method">
    <vt:lpwstr>Standard</vt:lpwstr>
  </property>
  <property fmtid="{D5CDD505-2E9C-101B-9397-08002B2CF9AE}" pid="5" name="MSIP_Label_d6986fb0-3baa-42d2-89d5-89f9b25e6ac9_Name">
    <vt:lpwstr>Uso Interno</vt:lpwstr>
  </property>
  <property fmtid="{D5CDD505-2E9C-101B-9397-08002B2CF9AE}" pid="6" name="MSIP_Label_d6986fb0-3baa-42d2-89d5-89f9b25e6ac9_SiteId">
    <vt:lpwstr>6815f468-021c-48f2-a6b2-d65c8e979dfb</vt:lpwstr>
  </property>
  <property fmtid="{D5CDD505-2E9C-101B-9397-08002B2CF9AE}" pid="7" name="MSIP_Label_d6986fb0-3baa-42d2-89d5-89f9b25e6ac9_ActionId">
    <vt:lpwstr>fd9fb4f2-a65b-4370-8879-b3ddf08a783e</vt:lpwstr>
  </property>
  <property fmtid="{D5CDD505-2E9C-101B-9397-08002B2CF9AE}" pid="8" name="MSIP_Label_d6986fb0-3baa-42d2-89d5-89f9b25e6ac9_ContentBits">
    <vt:lpwstr>2</vt:lpwstr>
  </property>
</Properties>
</file>